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5" r:id="rId2"/>
    <p:sldId id="272" r:id="rId3"/>
    <p:sldId id="260" r:id="rId4"/>
    <p:sldId id="261" r:id="rId5"/>
    <p:sldId id="262" r:id="rId6"/>
    <p:sldId id="263" r:id="rId7"/>
    <p:sldId id="264" r:id="rId8"/>
    <p:sldId id="265" r:id="rId9"/>
    <p:sldId id="266" r:id="rId10"/>
    <p:sldId id="267" r:id="rId11"/>
    <p:sldId id="268" r:id="rId12"/>
    <p:sldId id="269" r:id="rId13"/>
    <p:sldId id="270" r:id="rId14"/>
    <p:sldId id="271" r:id="rId15"/>
    <p:sldId id="273" r:id="rId16"/>
    <p:sldId id="274" r:id="rId17"/>
    <p:sldId id="27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86408" autoAdjust="0"/>
  </p:normalViewPr>
  <p:slideViewPr>
    <p:cSldViewPr>
      <p:cViewPr>
        <p:scale>
          <a:sx n="49" d="100"/>
          <a:sy n="49" d="100"/>
        </p:scale>
        <p:origin x="-936" y="48"/>
      </p:cViewPr>
      <p:guideLst>
        <p:guide orient="horz" pos="2160"/>
        <p:guide pos="2880"/>
      </p:guideLst>
    </p:cSldViewPr>
  </p:slideViewPr>
  <p:outlineViewPr>
    <p:cViewPr>
      <p:scale>
        <a:sx n="33" d="100"/>
        <a:sy n="33" d="100"/>
      </p:scale>
      <p:origin x="53" y="2284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11/30/2021</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6F15528-21DE-4FAA-801E-634DDDAF4B2B}"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11/30/2021</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1D8BD707-D9CF-40AE-B4C6-C98DA3205C09}" type="datetimeFigureOut">
              <a:rPr lang="en-US" smtClean="0"/>
              <a:pPr/>
              <a:t>11/30/2021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11/30/2021</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11/30/2021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leather-dictionary.com/index.php/File:Leather-damages-natural-marks-01.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solidFill>
            <a:srgbClr val="FF0000"/>
          </a:solidFill>
        </p:spPr>
        <p:txBody>
          <a:bodyPr/>
          <a:lstStyle/>
          <a:p>
            <a:r>
              <a:rPr lang="en-US" dirty="0" smtClean="0"/>
              <a:t>GUIDE:- PROF. D.K.CHATURVEDI</a:t>
            </a:r>
            <a:endParaRPr lang="en-US" dirty="0"/>
          </a:p>
        </p:txBody>
      </p:sp>
      <p:sp>
        <p:nvSpPr>
          <p:cNvPr id="3" name="Title 2"/>
          <p:cNvSpPr>
            <a:spLocks noGrp="1"/>
          </p:cNvSpPr>
          <p:nvPr>
            <p:ph type="ctrTitle"/>
          </p:nvPr>
        </p:nvSpPr>
        <p:spPr>
          <a:solidFill>
            <a:srgbClr val="FF0000"/>
          </a:solidFill>
        </p:spPr>
        <p:txBody>
          <a:bodyPr/>
          <a:lstStyle/>
          <a:p>
            <a:r>
              <a:rPr lang="en-US" sz="2400" dirty="0" smtClean="0"/>
              <a:t>IMAGE  PROCESSING  SYSTEM  FOR LEATHER  DEFECT  IDENTIFICATION</a:t>
            </a:r>
            <a:endParaRPr lang="en-US" sz="2400" dirty="0"/>
          </a:p>
        </p:txBody>
      </p:sp>
      <p:sp>
        <p:nvSpPr>
          <p:cNvPr id="4" name="TextBox 3"/>
          <p:cNvSpPr txBox="1"/>
          <p:nvPr/>
        </p:nvSpPr>
        <p:spPr>
          <a:xfrm>
            <a:off x="304800" y="381000"/>
            <a:ext cx="1752600" cy="369332"/>
          </a:xfrm>
          <a:prstGeom prst="rect">
            <a:avLst/>
          </a:prstGeom>
          <a:solidFill>
            <a:srgbClr val="00B0F0"/>
          </a:solidFill>
        </p:spPr>
        <p:txBody>
          <a:bodyPr wrap="square" rtlCol="0">
            <a:spAutoFit/>
          </a:bodyPr>
          <a:lstStyle/>
          <a:p>
            <a:r>
              <a:rPr lang="en-US" dirty="0" smtClean="0"/>
              <a:t>SELF STUDY</a:t>
            </a:r>
            <a:endParaRPr lang="en-US" dirty="0"/>
          </a:p>
        </p:txBody>
      </p:sp>
      <p:sp>
        <p:nvSpPr>
          <p:cNvPr id="5" name="TextBox 4"/>
          <p:cNvSpPr txBox="1"/>
          <p:nvPr/>
        </p:nvSpPr>
        <p:spPr>
          <a:xfrm>
            <a:off x="4114800" y="5562601"/>
            <a:ext cx="4800600" cy="1200329"/>
          </a:xfrm>
          <a:prstGeom prst="rect">
            <a:avLst/>
          </a:prstGeom>
          <a:solidFill>
            <a:schemeClr val="accent2">
              <a:lumMod val="60000"/>
              <a:lumOff val="40000"/>
            </a:schemeClr>
          </a:solidFill>
        </p:spPr>
        <p:txBody>
          <a:bodyPr wrap="square" rtlCol="0">
            <a:spAutoFit/>
          </a:bodyPr>
          <a:lstStyle/>
          <a:p>
            <a:r>
              <a:rPr lang="en-US" dirty="0" smtClean="0"/>
              <a:t>SUBMITTED BY:- MEHER KUMAR</a:t>
            </a:r>
          </a:p>
          <a:p>
            <a:r>
              <a:rPr lang="en-US" dirty="0"/>
              <a:t> </a:t>
            </a:r>
            <a:r>
              <a:rPr lang="en-US" dirty="0" smtClean="0"/>
              <a:t>                         ROLL NO:-1906417</a:t>
            </a:r>
          </a:p>
          <a:p>
            <a:r>
              <a:rPr lang="en-US" dirty="0"/>
              <a:t> </a:t>
            </a:r>
            <a:r>
              <a:rPr lang="en-US" dirty="0" smtClean="0"/>
              <a:t>             M-TECH PART TIME  6 TH SEMESTER</a:t>
            </a:r>
          </a:p>
          <a:p>
            <a:endParaRPr lang="en-US" dirty="0"/>
          </a:p>
        </p:txBody>
      </p:sp>
    </p:spTree>
    <p:extLst>
      <p:ext uri="{BB962C8B-B14F-4D97-AF65-F5344CB8AC3E}">
        <p14:creationId xmlns:p14="http://schemas.microsoft.com/office/powerpoint/2010/main" val="1824232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a:solidFill>
            <a:srgbClr val="FFFF00"/>
          </a:solidFill>
        </p:spPr>
        <p:txBody>
          <a:bodyPr>
            <a:normAutofit fontScale="70000" lnSpcReduction="20000"/>
          </a:bodyPr>
          <a:lstStyle/>
          <a:p>
            <a:r>
              <a:rPr lang="en-US" b="1" u="sng" dirty="0">
                <a:solidFill>
                  <a:schemeClr val="tx1"/>
                </a:solidFill>
              </a:rPr>
              <a:t>OTHER METHODS:-</a:t>
            </a:r>
            <a:endParaRPr lang="en-US" dirty="0">
              <a:solidFill>
                <a:schemeClr val="tx1"/>
              </a:solidFill>
            </a:endParaRPr>
          </a:p>
          <a:p>
            <a:r>
              <a:rPr lang="en-US" b="1" u="sng" dirty="0">
                <a:solidFill>
                  <a:schemeClr val="tx1"/>
                </a:solidFill>
              </a:rPr>
              <a:t>KERNEL IMAGE PROCESSING:-</a:t>
            </a:r>
            <a:r>
              <a:rPr lang="en-US" dirty="0">
                <a:solidFill>
                  <a:schemeClr val="tx1"/>
                </a:solidFill>
              </a:rPr>
              <a:t> </a:t>
            </a:r>
          </a:p>
          <a:p>
            <a:pPr marL="342900" indent="-342900" algn="just">
              <a:buFont typeface="Wingdings" panose="05000000000000000000" pitchFamily="2" charset="2"/>
              <a:buChar char="q"/>
            </a:pPr>
            <a:r>
              <a:rPr lang="en-US" dirty="0">
                <a:solidFill>
                  <a:schemeClr val="tx1"/>
                </a:solidFill>
              </a:rPr>
              <a:t>    In image processing , a kernel convolution  matrix or Mask is a small matrix . It is used for  blurring , sharpening ,edge detection and more </a:t>
            </a:r>
            <a:r>
              <a:rPr lang="en-US" dirty="0" smtClean="0">
                <a:solidFill>
                  <a:schemeClr val="tx1"/>
                </a:solidFill>
              </a:rPr>
              <a:t>.This </a:t>
            </a:r>
            <a:r>
              <a:rPr lang="en-US" dirty="0">
                <a:solidFill>
                  <a:schemeClr val="tx1"/>
                </a:solidFill>
              </a:rPr>
              <a:t>is accomplished by doing a convolution between a kernel &amp; an image .They are also used in machine learning for ‘feature extraction’, a technique for determining the most important portions of an </a:t>
            </a:r>
            <a:r>
              <a:rPr lang="en-US" dirty="0" smtClean="0">
                <a:solidFill>
                  <a:schemeClr val="tx1"/>
                </a:solidFill>
              </a:rPr>
              <a:t>image. </a:t>
            </a:r>
            <a:endParaRPr lang="en-US" dirty="0">
              <a:solidFill>
                <a:schemeClr val="tx1"/>
              </a:solidFill>
            </a:endParaRPr>
          </a:p>
          <a:p>
            <a:pPr marL="342900" indent="-342900" algn="just">
              <a:buFont typeface="Wingdings" panose="05000000000000000000" pitchFamily="2" charset="2"/>
              <a:buChar char="q"/>
            </a:pPr>
            <a:r>
              <a:rPr lang="en-US" dirty="0" smtClean="0">
                <a:solidFill>
                  <a:schemeClr val="tx1"/>
                </a:solidFill>
              </a:rPr>
              <a:t> </a:t>
            </a:r>
            <a:r>
              <a:rPr lang="en-US" dirty="0">
                <a:solidFill>
                  <a:schemeClr val="tx1"/>
                </a:solidFill>
              </a:rPr>
              <a:t>Kernel filter provide low &amp; high Pass filtering (smoothing &amp; sharpening respectively) using a kernel . The filter removes any pixels that are darker than a certain fraction of the darkest Neighboring pixel .</a:t>
            </a:r>
          </a:p>
          <a:p>
            <a:pPr marL="342900" indent="-342900" algn="just">
              <a:buFont typeface="Wingdings" panose="05000000000000000000" pitchFamily="2" charset="2"/>
              <a:buChar char="q"/>
            </a:pPr>
            <a:r>
              <a:rPr lang="en-US" dirty="0" smtClean="0">
                <a:solidFill>
                  <a:schemeClr val="tx1"/>
                </a:solidFill>
              </a:rPr>
              <a:t> The </a:t>
            </a:r>
            <a:r>
              <a:rPr lang="en-US" dirty="0">
                <a:solidFill>
                  <a:schemeClr val="tx1"/>
                </a:solidFill>
              </a:rPr>
              <a:t>term “ filter “ is for 3d Structures of multiple kernels stacked together . For a 2d filter , filter is same as a kernel . But for a 3d filter &amp; most convolutions in deep learning , a filter is collection of kernels </a:t>
            </a:r>
            <a:r>
              <a:rPr lang="en-US" dirty="0" smtClean="0">
                <a:solidFill>
                  <a:schemeClr val="tx1"/>
                </a:solidFill>
              </a:rPr>
              <a:t>.</a:t>
            </a:r>
          </a:p>
          <a:p>
            <a:endParaRPr lang="en-US" b="1" u="sng" dirty="0" smtClean="0">
              <a:solidFill>
                <a:schemeClr val="tx1"/>
              </a:solidFill>
            </a:endParaRPr>
          </a:p>
          <a:p>
            <a:r>
              <a:rPr lang="en-US" b="1" u="sng" dirty="0" smtClean="0">
                <a:solidFill>
                  <a:schemeClr val="tx1"/>
                </a:solidFill>
              </a:rPr>
              <a:t>SOBEL </a:t>
            </a:r>
            <a:r>
              <a:rPr lang="en-US" b="1" u="sng" dirty="0">
                <a:solidFill>
                  <a:schemeClr val="tx1"/>
                </a:solidFill>
              </a:rPr>
              <a:t>OPERATOR:-</a:t>
            </a:r>
            <a:r>
              <a:rPr lang="en-US" b="1" dirty="0">
                <a:solidFill>
                  <a:schemeClr val="tx1"/>
                </a:solidFill>
              </a:rPr>
              <a:t> </a:t>
            </a:r>
            <a:endParaRPr lang="en-US" b="1" dirty="0" smtClean="0">
              <a:solidFill>
                <a:schemeClr val="tx1"/>
              </a:solidFill>
            </a:endParaRPr>
          </a:p>
          <a:p>
            <a:pPr algn="just"/>
            <a:r>
              <a:rPr lang="en-US" dirty="0">
                <a:solidFill>
                  <a:schemeClr val="tx1"/>
                </a:solidFill>
              </a:rPr>
              <a:t> Sometimes called the </a:t>
            </a:r>
            <a:r>
              <a:rPr lang="en-US" dirty="0" err="1">
                <a:solidFill>
                  <a:schemeClr val="tx1"/>
                </a:solidFill>
              </a:rPr>
              <a:t>sobel</a:t>
            </a:r>
            <a:r>
              <a:rPr lang="en-US" dirty="0">
                <a:solidFill>
                  <a:schemeClr val="tx1"/>
                </a:solidFill>
              </a:rPr>
              <a:t> </a:t>
            </a:r>
            <a:r>
              <a:rPr lang="en-US" dirty="0" err="1">
                <a:solidFill>
                  <a:schemeClr val="tx1"/>
                </a:solidFill>
              </a:rPr>
              <a:t>fieldman</a:t>
            </a:r>
            <a:r>
              <a:rPr lang="en-US" dirty="0">
                <a:solidFill>
                  <a:schemeClr val="tx1"/>
                </a:solidFill>
              </a:rPr>
              <a:t> operator or </a:t>
            </a:r>
            <a:r>
              <a:rPr lang="en-US" dirty="0" err="1">
                <a:solidFill>
                  <a:schemeClr val="tx1"/>
                </a:solidFill>
              </a:rPr>
              <a:t>sobel</a:t>
            </a:r>
            <a:r>
              <a:rPr lang="en-US" dirty="0">
                <a:solidFill>
                  <a:schemeClr val="tx1"/>
                </a:solidFill>
              </a:rPr>
              <a:t> filter is used in image processing &amp; computer vision particularly within edge detection algorithm where it creates an image </a:t>
            </a:r>
            <a:r>
              <a:rPr lang="en-US" dirty="0" err="1">
                <a:solidFill>
                  <a:schemeClr val="tx1"/>
                </a:solidFill>
              </a:rPr>
              <a:t>emphasising</a:t>
            </a:r>
            <a:r>
              <a:rPr lang="en-US" dirty="0">
                <a:solidFill>
                  <a:schemeClr val="tx1"/>
                </a:solidFill>
              </a:rPr>
              <a:t> edges . It is named after Irwin </a:t>
            </a:r>
            <a:r>
              <a:rPr lang="en-US" dirty="0" err="1">
                <a:solidFill>
                  <a:schemeClr val="tx1"/>
                </a:solidFill>
              </a:rPr>
              <a:t>sobel</a:t>
            </a:r>
            <a:r>
              <a:rPr lang="en-US" dirty="0">
                <a:solidFill>
                  <a:schemeClr val="tx1"/>
                </a:solidFill>
              </a:rPr>
              <a:t> &amp; </a:t>
            </a:r>
            <a:r>
              <a:rPr lang="en-US" dirty="0" err="1">
                <a:solidFill>
                  <a:schemeClr val="tx1"/>
                </a:solidFill>
              </a:rPr>
              <a:t>gary</a:t>
            </a:r>
            <a:r>
              <a:rPr lang="en-US" dirty="0">
                <a:solidFill>
                  <a:schemeClr val="tx1"/>
                </a:solidFill>
              </a:rPr>
              <a:t> </a:t>
            </a:r>
            <a:r>
              <a:rPr lang="en-US" dirty="0" err="1">
                <a:solidFill>
                  <a:schemeClr val="tx1"/>
                </a:solidFill>
              </a:rPr>
              <a:t>feldman</a:t>
            </a:r>
            <a:r>
              <a:rPr lang="en-US" dirty="0">
                <a:solidFill>
                  <a:schemeClr val="tx1"/>
                </a:solidFill>
              </a:rPr>
              <a:t> . At each point in image, the result of the </a:t>
            </a:r>
            <a:r>
              <a:rPr lang="en-US" dirty="0" err="1">
                <a:solidFill>
                  <a:schemeClr val="tx1"/>
                </a:solidFill>
              </a:rPr>
              <a:t>sobel</a:t>
            </a:r>
            <a:r>
              <a:rPr lang="en-US" dirty="0">
                <a:solidFill>
                  <a:schemeClr val="tx1"/>
                </a:solidFill>
              </a:rPr>
              <a:t> </a:t>
            </a:r>
            <a:r>
              <a:rPr lang="en-US" dirty="0" err="1">
                <a:solidFill>
                  <a:schemeClr val="tx1"/>
                </a:solidFill>
              </a:rPr>
              <a:t>feldman</a:t>
            </a:r>
            <a:r>
              <a:rPr lang="en-US" dirty="0">
                <a:solidFill>
                  <a:schemeClr val="tx1"/>
                </a:solidFill>
              </a:rPr>
              <a:t> operator is either the corresponding gradient vector or the norm of this vector . The </a:t>
            </a:r>
            <a:r>
              <a:rPr lang="en-US" dirty="0" err="1">
                <a:solidFill>
                  <a:schemeClr val="tx1"/>
                </a:solidFill>
              </a:rPr>
              <a:t>sobel</a:t>
            </a:r>
            <a:r>
              <a:rPr lang="en-US" dirty="0">
                <a:solidFill>
                  <a:schemeClr val="tx1"/>
                </a:solidFill>
              </a:rPr>
              <a:t> </a:t>
            </a:r>
            <a:r>
              <a:rPr lang="en-US" dirty="0" err="1">
                <a:solidFill>
                  <a:schemeClr val="tx1"/>
                </a:solidFill>
              </a:rPr>
              <a:t>feldman</a:t>
            </a:r>
            <a:r>
              <a:rPr lang="en-US" dirty="0">
                <a:solidFill>
                  <a:schemeClr val="tx1"/>
                </a:solidFill>
              </a:rPr>
              <a:t> operator is based on convolving the image with a small separable &amp; integer valued filter in the horizontal &amp; vertical direction &amp; is therefore relatively inexpensive in terms of computation . On the other hand , the gradient approximation that it produces is relatively crude , in particular for high frequency variation in the image . </a:t>
            </a:r>
          </a:p>
          <a:p>
            <a:pPr algn="just"/>
            <a:endParaRPr lang="en-US" dirty="0">
              <a:solidFill>
                <a:schemeClr val="bg1"/>
              </a:solidFill>
            </a:endParaRPr>
          </a:p>
          <a:p>
            <a:pPr algn="just"/>
            <a:r>
              <a:rPr lang="en-US" dirty="0">
                <a:solidFill>
                  <a:schemeClr val="bg1"/>
                </a:solidFill>
              </a:rPr>
              <a:t>     </a:t>
            </a:r>
          </a:p>
          <a:p>
            <a:pPr marL="342900" indent="-342900" algn="just">
              <a:buFont typeface="Wingdings" panose="05000000000000000000" pitchFamily="2" charset="2"/>
              <a:buChar char="q"/>
            </a:pPr>
            <a:endParaRPr lang="en-US" dirty="0">
              <a:solidFill>
                <a:schemeClr val="bg1"/>
              </a:solidFill>
            </a:endParaRPr>
          </a:p>
          <a:p>
            <a:pPr algn="just"/>
            <a:endParaRPr lang="en-US" dirty="0">
              <a:solidFill>
                <a:schemeClr val="bg1"/>
              </a:solidFill>
            </a:endParaRPr>
          </a:p>
        </p:txBody>
      </p:sp>
    </p:spTree>
    <p:extLst>
      <p:ext uri="{BB962C8B-B14F-4D97-AF65-F5344CB8AC3E}">
        <p14:creationId xmlns:p14="http://schemas.microsoft.com/office/powerpoint/2010/main" val="1321511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3657600"/>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0" y="3657600"/>
            <a:ext cx="5105400" cy="3200400"/>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5105400" y="3657600"/>
            <a:ext cx="4038600" cy="3200400"/>
          </a:xfrm>
          <a:prstGeom prst="rect">
            <a:avLst/>
          </a:prstGeom>
        </p:spPr>
      </p:pic>
    </p:spTree>
    <p:extLst>
      <p:ext uri="{BB962C8B-B14F-4D97-AF65-F5344CB8AC3E}">
        <p14:creationId xmlns:p14="http://schemas.microsoft.com/office/powerpoint/2010/main" val="2058712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a:solidFill>
            <a:srgbClr val="FFFF00"/>
          </a:solidFill>
        </p:spPr>
        <p:txBody>
          <a:bodyPr>
            <a:normAutofit fontScale="85000" lnSpcReduction="20000"/>
          </a:bodyPr>
          <a:lstStyle/>
          <a:p>
            <a:r>
              <a:rPr lang="en-US" b="1" u="sng" dirty="0">
                <a:solidFill>
                  <a:schemeClr val="tx1"/>
                </a:solidFill>
              </a:rPr>
              <a:t>EFFECTIVE MATLAB APPLICABILITY:-</a:t>
            </a:r>
            <a:endParaRPr lang="en-US" dirty="0">
              <a:solidFill>
                <a:schemeClr val="tx1"/>
              </a:solidFill>
            </a:endParaRPr>
          </a:p>
          <a:p>
            <a:r>
              <a:rPr lang="en-US" b="1" dirty="0">
                <a:solidFill>
                  <a:schemeClr val="tx1"/>
                </a:solidFill>
              </a:rPr>
              <a:t>Color-Based Segmentation Using K-Means Clustering:-</a:t>
            </a:r>
            <a:endParaRPr lang="en-US" dirty="0">
              <a:solidFill>
                <a:schemeClr val="tx1"/>
              </a:solidFill>
            </a:endParaRPr>
          </a:p>
          <a:p>
            <a:endParaRPr lang="en-US" dirty="0" smtClean="0">
              <a:solidFill>
                <a:schemeClr val="tx1"/>
              </a:solidFill>
            </a:endParaRPr>
          </a:p>
          <a:p>
            <a:pPr marL="342900" indent="-342900" algn="just">
              <a:buFont typeface="Wingdings" panose="05000000000000000000" pitchFamily="2" charset="2"/>
              <a:buChar char="q"/>
            </a:pPr>
            <a:r>
              <a:rPr lang="en-US" dirty="0" smtClean="0">
                <a:solidFill>
                  <a:schemeClr val="tx1"/>
                </a:solidFill>
              </a:rPr>
              <a:t>K-means </a:t>
            </a:r>
            <a:r>
              <a:rPr lang="en-US" dirty="0">
                <a:solidFill>
                  <a:schemeClr val="tx1"/>
                </a:solidFill>
              </a:rPr>
              <a:t>clustering aims to partition data into k clusters in a way that data points in the same cluster are similar and data points in the different clusters are farther apart. Similarity of two points is determined by the distance between them. The similarity measure is at the core of k-means clustering. The k-means clustering algorithm attempts to split a given anonymous data set (a set containing no information as to class identity) into a fixed number (k) of clusters. The resulting classifier is used to classify (using k = 1) the data and thereby produce an initial randomized set of clusters. The problem is computationally difficult (NP-hard); however, efficient heuristic algorithms converge quickly to a local optimum. </a:t>
            </a:r>
            <a:r>
              <a:rPr lang="en-US" dirty="0" smtClean="0">
                <a:solidFill>
                  <a:schemeClr val="tx1"/>
                </a:solidFill>
              </a:rPr>
              <a:t> K-Means </a:t>
            </a:r>
            <a:r>
              <a:rPr lang="en-US" dirty="0">
                <a:solidFill>
                  <a:schemeClr val="tx1"/>
                </a:solidFill>
              </a:rPr>
              <a:t>clustering tends to find clusters of comparable spatial extent, while the Gaussian mixture model allows clusters to have different </a:t>
            </a:r>
            <a:r>
              <a:rPr lang="en-US" dirty="0" smtClean="0">
                <a:solidFill>
                  <a:schemeClr val="tx1"/>
                </a:solidFill>
              </a:rPr>
              <a:t>shapes .</a:t>
            </a:r>
          </a:p>
          <a:p>
            <a:pPr marL="342900" indent="-342900" algn="just">
              <a:buFont typeface="Wingdings" panose="05000000000000000000" pitchFamily="2" charset="2"/>
              <a:buChar char="q"/>
            </a:pPr>
            <a:r>
              <a:rPr lang="en-US" dirty="0" smtClean="0">
                <a:solidFill>
                  <a:schemeClr val="tx1"/>
                </a:solidFill>
              </a:rPr>
              <a:t>K-Means Clustering processed as follows:-</a:t>
            </a:r>
          </a:p>
          <a:p>
            <a:pPr marL="342900" indent="-342900" algn="just">
              <a:buFont typeface="Arial" panose="020B0604020202020204" pitchFamily="34" charset="0"/>
              <a:buChar char="•"/>
            </a:pPr>
            <a:r>
              <a:rPr lang="en-US" dirty="0" smtClean="0">
                <a:solidFill>
                  <a:schemeClr val="tx1"/>
                </a:solidFill>
              </a:rPr>
              <a:t>Step </a:t>
            </a:r>
            <a:r>
              <a:rPr lang="en-US" dirty="0">
                <a:solidFill>
                  <a:schemeClr val="tx1"/>
                </a:solidFill>
              </a:rPr>
              <a:t>1: Choose the number of clusters k. </a:t>
            </a:r>
            <a:r>
              <a:rPr lang="en-US" dirty="0" smtClean="0">
                <a:solidFill>
                  <a:schemeClr val="tx1"/>
                </a:solidFill>
              </a:rPr>
              <a:t>...</a:t>
            </a:r>
          </a:p>
          <a:p>
            <a:pPr marL="342900" indent="-342900" algn="just">
              <a:buFont typeface="Arial" panose="020B0604020202020204" pitchFamily="34" charset="0"/>
              <a:buChar char="•"/>
            </a:pPr>
            <a:r>
              <a:rPr lang="en-US" dirty="0" smtClean="0">
                <a:solidFill>
                  <a:schemeClr val="tx1"/>
                </a:solidFill>
              </a:rPr>
              <a:t>Step </a:t>
            </a:r>
            <a:r>
              <a:rPr lang="en-US" dirty="0">
                <a:solidFill>
                  <a:schemeClr val="tx1"/>
                </a:solidFill>
              </a:rPr>
              <a:t>2: Select k random points from the data as centroids. </a:t>
            </a:r>
            <a:r>
              <a:rPr lang="en-US" dirty="0" smtClean="0">
                <a:solidFill>
                  <a:schemeClr val="tx1"/>
                </a:solidFill>
              </a:rPr>
              <a:t>...</a:t>
            </a:r>
          </a:p>
          <a:p>
            <a:pPr marL="342900" indent="-342900" algn="just">
              <a:buFont typeface="Arial" panose="020B0604020202020204" pitchFamily="34" charset="0"/>
              <a:buChar char="•"/>
            </a:pPr>
            <a:r>
              <a:rPr lang="en-US" dirty="0" smtClean="0">
                <a:solidFill>
                  <a:schemeClr val="tx1"/>
                </a:solidFill>
              </a:rPr>
              <a:t>Step </a:t>
            </a:r>
            <a:r>
              <a:rPr lang="en-US" dirty="0">
                <a:solidFill>
                  <a:schemeClr val="tx1"/>
                </a:solidFill>
              </a:rPr>
              <a:t>3: Assign all the points to the closest cluster centroid. </a:t>
            </a:r>
            <a:r>
              <a:rPr lang="en-US" dirty="0" smtClean="0">
                <a:solidFill>
                  <a:schemeClr val="tx1"/>
                </a:solidFill>
              </a:rPr>
              <a:t>...</a:t>
            </a:r>
          </a:p>
          <a:p>
            <a:pPr marL="342900" indent="-342900" algn="just">
              <a:buFont typeface="Arial" panose="020B0604020202020204" pitchFamily="34" charset="0"/>
              <a:buChar char="•"/>
            </a:pPr>
            <a:r>
              <a:rPr lang="en-US" dirty="0" smtClean="0">
                <a:solidFill>
                  <a:schemeClr val="tx1"/>
                </a:solidFill>
              </a:rPr>
              <a:t>Step </a:t>
            </a:r>
            <a:r>
              <a:rPr lang="en-US" dirty="0">
                <a:solidFill>
                  <a:schemeClr val="tx1"/>
                </a:solidFill>
              </a:rPr>
              <a:t>4: </a:t>
            </a:r>
            <a:r>
              <a:rPr lang="en-US" dirty="0" err="1">
                <a:solidFill>
                  <a:schemeClr val="tx1"/>
                </a:solidFill>
              </a:rPr>
              <a:t>Recompute</a:t>
            </a:r>
            <a:r>
              <a:rPr lang="en-US" dirty="0">
                <a:solidFill>
                  <a:schemeClr val="tx1"/>
                </a:solidFill>
              </a:rPr>
              <a:t> the centroids of newly formed clusters. </a:t>
            </a:r>
            <a:r>
              <a:rPr lang="en-US" dirty="0" smtClean="0">
                <a:solidFill>
                  <a:schemeClr val="tx1"/>
                </a:solidFill>
              </a:rPr>
              <a:t>...</a:t>
            </a:r>
          </a:p>
          <a:p>
            <a:pPr marL="342900" indent="-342900" algn="just">
              <a:buFont typeface="Arial" panose="020B0604020202020204" pitchFamily="34" charset="0"/>
              <a:buChar char="•"/>
            </a:pPr>
            <a:r>
              <a:rPr lang="en-US" dirty="0" smtClean="0">
                <a:solidFill>
                  <a:schemeClr val="tx1"/>
                </a:solidFill>
              </a:rPr>
              <a:t>Step </a:t>
            </a:r>
            <a:r>
              <a:rPr lang="en-US" dirty="0">
                <a:solidFill>
                  <a:schemeClr val="tx1"/>
                </a:solidFill>
              </a:rPr>
              <a:t>5: Repeat steps 3 and 4.</a:t>
            </a:r>
          </a:p>
          <a:p>
            <a:pPr algn="just"/>
            <a:endParaRPr lang="en-US" dirty="0">
              <a:solidFill>
                <a:schemeClr val="tx1"/>
              </a:solidFill>
            </a:endParaRPr>
          </a:p>
        </p:txBody>
      </p:sp>
    </p:spTree>
    <p:extLst>
      <p:ext uri="{BB962C8B-B14F-4D97-AF65-F5344CB8AC3E}">
        <p14:creationId xmlns:p14="http://schemas.microsoft.com/office/powerpoint/2010/main" val="1162447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a:solidFill>
            <a:srgbClr val="FFFF00"/>
          </a:solidFill>
        </p:spPr>
        <p:txBody>
          <a:bodyPr>
            <a:normAutofit fontScale="92500"/>
          </a:bodyPr>
          <a:lstStyle/>
          <a:p>
            <a:r>
              <a:rPr lang="en-US" b="1" u="sng" dirty="0" smtClean="0">
                <a:solidFill>
                  <a:schemeClr val="tx1"/>
                </a:solidFill>
              </a:rPr>
              <a:t>Commands:-</a:t>
            </a:r>
          </a:p>
          <a:p>
            <a:pPr algn="just"/>
            <a:r>
              <a:rPr lang="en-US" b="1" u="sng" dirty="0" err="1" smtClean="0">
                <a:solidFill>
                  <a:schemeClr val="tx1"/>
                </a:solidFill>
              </a:rPr>
              <a:t>gabor</a:t>
            </a:r>
            <a:r>
              <a:rPr lang="en-US" b="1" dirty="0">
                <a:solidFill>
                  <a:schemeClr val="tx1"/>
                </a:solidFill>
              </a:rPr>
              <a:t> - Create Gabor filter or Gabor filter bank</a:t>
            </a:r>
            <a:endParaRPr lang="en-US" dirty="0">
              <a:solidFill>
                <a:schemeClr val="tx1"/>
              </a:solidFill>
            </a:endParaRPr>
          </a:p>
          <a:p>
            <a:pPr algn="just"/>
            <a:r>
              <a:rPr lang="en-US" b="1" u="sng" dirty="0" err="1" smtClean="0">
                <a:solidFill>
                  <a:schemeClr val="tx1"/>
                </a:solidFill>
              </a:rPr>
              <a:t>Imgaborfilt</a:t>
            </a:r>
            <a:r>
              <a:rPr lang="en-US" b="1" dirty="0" smtClean="0">
                <a:solidFill>
                  <a:schemeClr val="tx1"/>
                </a:solidFill>
              </a:rPr>
              <a:t> - </a:t>
            </a:r>
            <a:r>
              <a:rPr lang="en-US" b="1" dirty="0">
                <a:solidFill>
                  <a:schemeClr val="tx1"/>
                </a:solidFill>
              </a:rPr>
              <a:t>Apply Gabor filter or set of filters to 2-D image</a:t>
            </a:r>
            <a:endParaRPr lang="en-US" dirty="0">
              <a:solidFill>
                <a:schemeClr val="tx1"/>
              </a:solidFill>
            </a:endParaRPr>
          </a:p>
          <a:p>
            <a:pPr algn="just"/>
            <a:r>
              <a:rPr lang="en-US" b="1" u="sng" dirty="0">
                <a:solidFill>
                  <a:schemeClr val="tx1"/>
                </a:solidFill>
              </a:rPr>
              <a:t>cat</a:t>
            </a:r>
            <a:r>
              <a:rPr lang="en-US" b="1" dirty="0">
                <a:solidFill>
                  <a:schemeClr val="tx1"/>
                </a:solidFill>
              </a:rPr>
              <a:t> - Concatenate arrays</a:t>
            </a:r>
            <a:endParaRPr lang="en-US" dirty="0">
              <a:solidFill>
                <a:schemeClr val="tx1"/>
              </a:solidFill>
            </a:endParaRPr>
          </a:p>
          <a:p>
            <a:pPr algn="just"/>
            <a:r>
              <a:rPr lang="en-US" b="1" u="sng" dirty="0" err="1">
                <a:solidFill>
                  <a:schemeClr val="tx1"/>
                </a:solidFill>
              </a:rPr>
              <a:t>bsxfun</a:t>
            </a:r>
            <a:r>
              <a:rPr lang="en-US" b="1" dirty="0">
                <a:solidFill>
                  <a:schemeClr val="tx1"/>
                </a:solidFill>
              </a:rPr>
              <a:t> - Apply element-wise operation to two arrays with implicit expansion </a:t>
            </a:r>
            <a:r>
              <a:rPr lang="en-US" b="1" dirty="0" smtClean="0">
                <a:solidFill>
                  <a:schemeClr val="tx1"/>
                </a:solidFill>
              </a:rPr>
              <a:t>enabled</a:t>
            </a:r>
            <a:endParaRPr lang="en-US" dirty="0" smtClean="0">
              <a:solidFill>
                <a:schemeClr val="tx1"/>
              </a:solidFill>
            </a:endParaRPr>
          </a:p>
          <a:p>
            <a:pPr algn="just"/>
            <a:r>
              <a:rPr lang="en-US" b="1" u="sng" dirty="0" err="1" smtClean="0">
                <a:solidFill>
                  <a:schemeClr val="tx1"/>
                </a:solidFill>
              </a:rPr>
              <a:t>repmat</a:t>
            </a:r>
            <a:r>
              <a:rPr lang="en-US" b="1" dirty="0" smtClean="0">
                <a:solidFill>
                  <a:schemeClr val="tx1"/>
                </a:solidFill>
              </a:rPr>
              <a:t> - Repeat copies of array</a:t>
            </a:r>
            <a:endParaRPr lang="en-US" dirty="0" smtClean="0">
              <a:solidFill>
                <a:schemeClr val="tx1"/>
              </a:solidFill>
            </a:endParaRPr>
          </a:p>
          <a:p>
            <a:pPr algn="just"/>
            <a:r>
              <a:rPr lang="en-US" b="1" u="sng" dirty="0" err="1" smtClean="0">
                <a:solidFill>
                  <a:schemeClr val="tx1"/>
                </a:solidFill>
              </a:rPr>
              <a:t>kmeans</a:t>
            </a:r>
            <a:r>
              <a:rPr lang="en-US" b="1" dirty="0">
                <a:solidFill>
                  <a:schemeClr val="tx1"/>
                </a:solidFill>
              </a:rPr>
              <a:t> - k-means clustering</a:t>
            </a:r>
            <a:endParaRPr lang="en-US" dirty="0">
              <a:solidFill>
                <a:schemeClr val="tx1"/>
              </a:solidFill>
            </a:endParaRPr>
          </a:p>
          <a:p>
            <a:pPr algn="just"/>
            <a:r>
              <a:rPr lang="en-US" b="1" u="sng" dirty="0">
                <a:solidFill>
                  <a:schemeClr val="tx1"/>
                </a:solidFill>
              </a:rPr>
              <a:t>rgb2gray</a:t>
            </a:r>
            <a:r>
              <a:rPr lang="en-US" b="1" dirty="0">
                <a:solidFill>
                  <a:schemeClr val="tx1"/>
                </a:solidFill>
              </a:rPr>
              <a:t> - Convert RGB image or </a:t>
            </a:r>
            <a:r>
              <a:rPr lang="en-US" b="1" dirty="0" err="1">
                <a:solidFill>
                  <a:schemeClr val="tx1"/>
                </a:solidFill>
              </a:rPr>
              <a:t>colormap</a:t>
            </a:r>
            <a:r>
              <a:rPr lang="en-US" b="1" dirty="0">
                <a:solidFill>
                  <a:schemeClr val="tx1"/>
                </a:solidFill>
              </a:rPr>
              <a:t> to grayscale</a:t>
            </a:r>
            <a:endParaRPr lang="en-US" dirty="0">
              <a:solidFill>
                <a:schemeClr val="tx1"/>
              </a:solidFill>
            </a:endParaRPr>
          </a:p>
          <a:p>
            <a:pPr algn="just"/>
            <a:r>
              <a:rPr lang="en-US" b="1" u="sng" dirty="0" err="1">
                <a:solidFill>
                  <a:schemeClr val="tx1"/>
                </a:solidFill>
              </a:rPr>
              <a:t>imsegkmeans</a:t>
            </a:r>
            <a:r>
              <a:rPr lang="en-US" b="1" dirty="0">
                <a:solidFill>
                  <a:schemeClr val="tx1"/>
                </a:solidFill>
              </a:rPr>
              <a:t> - K-means clustering based image segmentation</a:t>
            </a:r>
            <a:endParaRPr lang="en-US" dirty="0">
              <a:solidFill>
                <a:schemeClr val="tx1"/>
              </a:solidFill>
            </a:endParaRPr>
          </a:p>
          <a:p>
            <a:pPr algn="just"/>
            <a:r>
              <a:rPr lang="en-US" b="1" u="sng" dirty="0">
                <a:solidFill>
                  <a:schemeClr val="tx1"/>
                </a:solidFill>
              </a:rPr>
              <a:t>label2rgb</a:t>
            </a:r>
            <a:r>
              <a:rPr lang="en-US" b="1" dirty="0">
                <a:solidFill>
                  <a:schemeClr val="tx1"/>
                </a:solidFill>
              </a:rPr>
              <a:t> - Convert label matrix into RGB image</a:t>
            </a:r>
            <a:endParaRPr lang="en-US" dirty="0">
              <a:solidFill>
                <a:schemeClr val="tx1"/>
              </a:solidFill>
            </a:endParaRPr>
          </a:p>
          <a:p>
            <a:pPr algn="just"/>
            <a:r>
              <a:rPr lang="en-US" b="1" dirty="0" err="1">
                <a:solidFill>
                  <a:schemeClr val="tx1"/>
                </a:solidFill>
              </a:rPr>
              <a:t>meshgrid</a:t>
            </a:r>
            <a:r>
              <a:rPr lang="en-US" b="1" dirty="0">
                <a:solidFill>
                  <a:schemeClr val="tx1"/>
                </a:solidFill>
              </a:rPr>
              <a:t>- Provides the mesh Plot</a:t>
            </a:r>
            <a:endParaRPr lang="en-US" dirty="0">
              <a:solidFill>
                <a:schemeClr val="tx1"/>
              </a:solidFill>
            </a:endParaRPr>
          </a:p>
          <a:p>
            <a:pPr algn="just"/>
            <a:r>
              <a:rPr lang="en-US" b="1" dirty="0" err="1">
                <a:solidFill>
                  <a:schemeClr val="tx1"/>
                </a:solidFill>
              </a:rPr>
              <a:t>FeatureSet</a:t>
            </a:r>
            <a:r>
              <a:rPr lang="en-US" b="1" dirty="0">
                <a:solidFill>
                  <a:schemeClr val="tx1"/>
                </a:solidFill>
              </a:rPr>
              <a:t>- Provide high level feature</a:t>
            </a:r>
            <a:endParaRPr lang="en-US" dirty="0">
              <a:solidFill>
                <a:schemeClr val="tx1"/>
              </a:solidFill>
            </a:endParaRPr>
          </a:p>
          <a:p>
            <a:pPr algn="just"/>
            <a:r>
              <a:rPr lang="en-US" b="1" dirty="0" err="1">
                <a:solidFill>
                  <a:schemeClr val="tx1"/>
                </a:solidFill>
              </a:rPr>
              <a:t>pca</a:t>
            </a:r>
            <a:r>
              <a:rPr lang="en-US" b="1" dirty="0">
                <a:solidFill>
                  <a:schemeClr val="tx1"/>
                </a:solidFill>
              </a:rPr>
              <a:t>(X)- Provide </a:t>
            </a:r>
            <a:r>
              <a:rPr lang="en-US" b="1" dirty="0" err="1">
                <a:solidFill>
                  <a:schemeClr val="tx1"/>
                </a:solidFill>
              </a:rPr>
              <a:t>pca</a:t>
            </a:r>
            <a:r>
              <a:rPr lang="en-US" b="1" dirty="0">
                <a:solidFill>
                  <a:schemeClr val="tx1"/>
                </a:solidFill>
              </a:rPr>
              <a:t> analysis           </a:t>
            </a:r>
            <a:endParaRPr lang="en-US" dirty="0">
              <a:solidFill>
                <a:schemeClr val="tx1"/>
              </a:solidFill>
            </a:endParaRPr>
          </a:p>
          <a:p>
            <a:pPr algn="just"/>
            <a:r>
              <a:rPr lang="en-US" b="1" dirty="0" err="1">
                <a:solidFill>
                  <a:schemeClr val="tx1"/>
                </a:solidFill>
              </a:rPr>
              <a:t>Repmat</a:t>
            </a:r>
            <a:r>
              <a:rPr lang="en-US" b="1" dirty="0">
                <a:solidFill>
                  <a:schemeClr val="tx1"/>
                </a:solidFill>
              </a:rPr>
              <a:t>- Provides </a:t>
            </a:r>
            <a:r>
              <a:rPr lang="en-US" b="1" dirty="0" err="1">
                <a:solidFill>
                  <a:schemeClr val="tx1"/>
                </a:solidFill>
              </a:rPr>
              <a:t>Repetetion</a:t>
            </a:r>
            <a:r>
              <a:rPr lang="en-US" b="1" dirty="0">
                <a:solidFill>
                  <a:schemeClr val="tx1"/>
                </a:solidFill>
              </a:rPr>
              <a:t> of copies of Arrays .</a:t>
            </a:r>
            <a:endParaRPr lang="en-US" dirty="0">
              <a:solidFill>
                <a:schemeClr val="tx1"/>
              </a:solidFill>
            </a:endParaRPr>
          </a:p>
          <a:p>
            <a:pPr algn="just"/>
            <a:r>
              <a:rPr lang="en-US" b="1" dirty="0" err="1">
                <a:solidFill>
                  <a:schemeClr val="tx1"/>
                </a:solidFill>
              </a:rPr>
              <a:t>Imshowpair</a:t>
            </a:r>
            <a:r>
              <a:rPr lang="en-US" b="1" dirty="0">
                <a:solidFill>
                  <a:schemeClr val="tx1"/>
                </a:solidFill>
              </a:rPr>
              <a:t>- Provides Montage of multiple images .</a:t>
            </a:r>
            <a:endParaRPr lang="en-US" dirty="0">
              <a:solidFill>
                <a:schemeClr val="tx1"/>
              </a:solidFill>
            </a:endParaRPr>
          </a:p>
          <a:p>
            <a:pPr algn="just"/>
            <a:r>
              <a:rPr lang="en-US" b="1" dirty="0" err="1">
                <a:solidFill>
                  <a:schemeClr val="tx1"/>
                </a:solidFill>
              </a:rPr>
              <a:t>Labeloverlay</a:t>
            </a:r>
            <a:r>
              <a:rPr lang="en-US" b="1" dirty="0">
                <a:solidFill>
                  <a:schemeClr val="tx1"/>
                </a:solidFill>
              </a:rPr>
              <a:t>- Provides overlaying of label matrix .</a:t>
            </a: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594333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6021" y="0"/>
            <a:ext cx="2931621" cy="259080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2895600" y="0"/>
            <a:ext cx="3276600" cy="2590800"/>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6049327" y="0"/>
            <a:ext cx="3094673" cy="2590800"/>
          </a:xfrm>
          <a:prstGeom prst="rect">
            <a:avLst/>
          </a:prstGeom>
        </p:spPr>
      </p:pic>
      <p:pic>
        <p:nvPicPr>
          <p:cNvPr id="7" name="Picture 6"/>
          <p:cNvPicPr/>
          <p:nvPr/>
        </p:nvPicPr>
        <p:blipFill>
          <a:blip r:embed="rId5">
            <a:extLst>
              <a:ext uri="{28A0092B-C50C-407E-A947-70E740481C1C}">
                <a14:useLocalDpi xmlns:a14="http://schemas.microsoft.com/office/drawing/2010/main" val="0"/>
              </a:ext>
            </a:extLst>
          </a:blip>
          <a:stretch>
            <a:fillRect/>
          </a:stretch>
        </p:blipFill>
        <p:spPr>
          <a:xfrm>
            <a:off x="1" y="2590801"/>
            <a:ext cx="2895599" cy="2743199"/>
          </a:xfrm>
          <a:prstGeom prst="rect">
            <a:avLst/>
          </a:prstGeom>
        </p:spPr>
      </p:pic>
      <p:pic>
        <p:nvPicPr>
          <p:cNvPr id="8" name="Picture 7"/>
          <p:cNvPicPr/>
          <p:nvPr/>
        </p:nvPicPr>
        <p:blipFill>
          <a:blip r:embed="rId6" cstate="print">
            <a:extLst>
              <a:ext uri="{28A0092B-C50C-407E-A947-70E740481C1C}">
                <a14:useLocalDpi xmlns:a14="http://schemas.microsoft.com/office/drawing/2010/main" val="0"/>
              </a:ext>
            </a:extLst>
          </a:blip>
          <a:stretch>
            <a:fillRect/>
          </a:stretch>
        </p:blipFill>
        <p:spPr>
          <a:xfrm>
            <a:off x="2895600" y="2590800"/>
            <a:ext cx="3153727" cy="2743200"/>
          </a:xfrm>
          <a:prstGeom prst="rect">
            <a:avLst/>
          </a:prstGeom>
        </p:spPr>
      </p:pic>
      <p:pic>
        <p:nvPicPr>
          <p:cNvPr id="9" name="Picture 8"/>
          <p:cNvPicPr/>
          <p:nvPr/>
        </p:nvPicPr>
        <p:blipFill>
          <a:blip r:embed="rId7" cstate="print">
            <a:extLst>
              <a:ext uri="{28A0092B-C50C-407E-A947-70E740481C1C}">
                <a14:useLocalDpi xmlns:a14="http://schemas.microsoft.com/office/drawing/2010/main" val="0"/>
              </a:ext>
            </a:extLst>
          </a:blip>
          <a:stretch>
            <a:fillRect/>
          </a:stretch>
        </p:blipFill>
        <p:spPr>
          <a:xfrm>
            <a:off x="5867400" y="2590801"/>
            <a:ext cx="3276599" cy="2743199"/>
          </a:xfrm>
          <a:prstGeom prst="rect">
            <a:avLst/>
          </a:prstGeom>
        </p:spPr>
      </p:pic>
      <p:sp>
        <p:nvSpPr>
          <p:cNvPr id="10" name="TextBox 9"/>
          <p:cNvSpPr txBox="1"/>
          <p:nvPr/>
        </p:nvSpPr>
        <p:spPr>
          <a:xfrm>
            <a:off x="1447800" y="5867400"/>
            <a:ext cx="6934200" cy="369332"/>
          </a:xfrm>
          <a:prstGeom prst="rect">
            <a:avLst/>
          </a:prstGeom>
          <a:noFill/>
        </p:spPr>
        <p:txBody>
          <a:bodyPr wrap="square" rtlCol="0">
            <a:spAutoFit/>
          </a:bodyPr>
          <a:lstStyle/>
          <a:p>
            <a:r>
              <a:rPr lang="en-US" dirty="0" smtClean="0"/>
              <a:t>          DIFFERENT IMAGES ON WRINKLES ON LEATHER</a:t>
            </a:r>
            <a:endParaRPr lang="en-US" dirty="0"/>
          </a:p>
        </p:txBody>
      </p:sp>
    </p:spTree>
    <p:extLst>
      <p:ext uri="{BB962C8B-B14F-4D97-AF65-F5344CB8AC3E}">
        <p14:creationId xmlns:p14="http://schemas.microsoft.com/office/powerpoint/2010/main" val="2077701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a:solidFill>
            <a:srgbClr val="FFFF00"/>
          </a:solidFill>
        </p:spPr>
        <p:txBody>
          <a:bodyPr/>
          <a:lstStyle/>
          <a:p>
            <a:r>
              <a:rPr lang="en-US" sz="1600" dirty="0">
                <a:solidFill>
                  <a:schemeClr val="tx1"/>
                </a:solidFill>
              </a:rPr>
              <a:t>MATLAB ENABLING TEXTURE SEGMENTATIN USING GABOR FILTERS:-</a:t>
            </a:r>
          </a:p>
          <a:p>
            <a:pPr algn="just"/>
            <a:r>
              <a:rPr lang="en-US" sz="1800" dirty="0">
                <a:solidFill>
                  <a:schemeClr val="tx1"/>
                </a:solidFill>
              </a:rPr>
              <a:t> Texture segmentation is done to identify regions based on their texture. The goal is to segment the different or irregular pattern from the </a:t>
            </a:r>
            <a:r>
              <a:rPr lang="en-US" sz="1800" dirty="0" err="1">
                <a:solidFill>
                  <a:schemeClr val="tx1"/>
                </a:solidFill>
              </a:rPr>
              <a:t>beckground</a:t>
            </a:r>
            <a:r>
              <a:rPr lang="en-US" sz="1800" dirty="0">
                <a:solidFill>
                  <a:schemeClr val="tx1"/>
                </a:solidFill>
              </a:rPr>
              <a:t> or required pattern. The segmentation is visually obvious because of the difference in texture between the two.</a:t>
            </a:r>
          </a:p>
          <a:p>
            <a:r>
              <a:rPr lang="en-US" sz="1800" dirty="0">
                <a:solidFill>
                  <a:schemeClr val="tx1"/>
                </a:solidFill>
              </a:rPr>
              <a:t>K-means iterative clustering algorithm applied to image texture segmentation:-</a:t>
            </a:r>
          </a:p>
          <a:p>
            <a:pPr algn="just"/>
            <a:r>
              <a:rPr lang="en-US" sz="1800" dirty="0">
                <a:solidFill>
                  <a:schemeClr val="tx1"/>
                </a:solidFill>
              </a:rPr>
              <a:t>The K-means algorithm is a robust, unsupervised clustering algorithm applied here to the problem of image texture segmentation. The K-Means algorithm involves two steps. First, K-means is applied. Second, the K-means class assignments are used to estimate parameters required  to improve the solution.  Gabor filters and co-occurrence probabilities are used as texture features.</a:t>
            </a:r>
          </a:p>
          <a:p>
            <a:pPr algn="just"/>
            <a:endParaRPr lang="en-US" sz="1800" b="1" dirty="0">
              <a:solidFill>
                <a:schemeClr val="tx1"/>
              </a:solidFill>
            </a:endParaRP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1" y="3657601"/>
            <a:ext cx="1676399" cy="1295399"/>
          </a:xfrm>
          <a:prstGeom prst="rect">
            <a:avLst/>
          </a:prstGeom>
        </p:spPr>
      </p:pic>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676401" y="3657601"/>
            <a:ext cx="1676399" cy="1295400"/>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3352800" y="3673931"/>
            <a:ext cx="1676400" cy="1279069"/>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5029200" y="3657602"/>
            <a:ext cx="2221547" cy="1295400"/>
          </a:xfrm>
          <a:prstGeom prst="rect">
            <a:avLst/>
          </a:prstGeom>
        </p:spPr>
      </p:pic>
      <p:pic>
        <p:nvPicPr>
          <p:cNvPr id="7" name="Picture 6"/>
          <p:cNvPicPr/>
          <p:nvPr/>
        </p:nvPicPr>
        <p:blipFill>
          <a:blip r:embed="rId6" cstate="print">
            <a:extLst>
              <a:ext uri="{28A0092B-C50C-407E-A947-70E740481C1C}">
                <a14:useLocalDpi xmlns:a14="http://schemas.microsoft.com/office/drawing/2010/main" val="0"/>
              </a:ext>
            </a:extLst>
          </a:blip>
          <a:stretch>
            <a:fillRect/>
          </a:stretch>
        </p:blipFill>
        <p:spPr>
          <a:xfrm>
            <a:off x="7250748" y="3657602"/>
            <a:ext cx="1893252" cy="1295398"/>
          </a:xfrm>
          <a:prstGeom prst="rect">
            <a:avLst/>
          </a:prstGeom>
        </p:spPr>
      </p:pic>
      <p:pic>
        <p:nvPicPr>
          <p:cNvPr id="8" name="Picture 7"/>
          <p:cNvPicPr/>
          <p:nvPr/>
        </p:nvPicPr>
        <p:blipFill>
          <a:blip r:embed="rId7">
            <a:extLst>
              <a:ext uri="{28A0092B-C50C-407E-A947-70E740481C1C}">
                <a14:useLocalDpi xmlns:a14="http://schemas.microsoft.com/office/drawing/2010/main" val="0"/>
              </a:ext>
            </a:extLst>
          </a:blip>
          <a:stretch>
            <a:fillRect/>
          </a:stretch>
        </p:blipFill>
        <p:spPr>
          <a:xfrm>
            <a:off x="2057399" y="4953000"/>
            <a:ext cx="4876801" cy="1371600"/>
          </a:xfrm>
          <a:prstGeom prst="rect">
            <a:avLst/>
          </a:prstGeom>
        </p:spPr>
      </p:pic>
      <p:sp>
        <p:nvSpPr>
          <p:cNvPr id="10" name="TextBox 9"/>
          <p:cNvSpPr txBox="1"/>
          <p:nvPr/>
        </p:nvSpPr>
        <p:spPr>
          <a:xfrm>
            <a:off x="1524000" y="6324600"/>
            <a:ext cx="5352747" cy="338554"/>
          </a:xfrm>
          <a:prstGeom prst="rect">
            <a:avLst/>
          </a:prstGeom>
          <a:noFill/>
        </p:spPr>
        <p:txBody>
          <a:bodyPr wrap="none" rtlCol="0">
            <a:spAutoFit/>
          </a:bodyPr>
          <a:lstStyle/>
          <a:p>
            <a:r>
              <a:rPr lang="en-US" sz="1600" dirty="0" smtClean="0"/>
              <a:t>IMAGES SHOWING PITCH FORK INJURIES ON LEATHER</a:t>
            </a:r>
            <a:endParaRPr lang="en-US" sz="1600" dirty="0"/>
          </a:p>
        </p:txBody>
      </p:sp>
    </p:spTree>
    <p:extLst>
      <p:ext uri="{BB962C8B-B14F-4D97-AF65-F5344CB8AC3E}">
        <p14:creationId xmlns:p14="http://schemas.microsoft.com/office/powerpoint/2010/main" val="1272299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a:solidFill>
            <a:srgbClr val="FFFF00"/>
          </a:solidFill>
        </p:spPr>
        <p:txBody>
          <a:bodyPr>
            <a:normAutofit/>
          </a:bodyPr>
          <a:lstStyle/>
          <a:p>
            <a:pPr marL="114300" indent="0" algn="just">
              <a:buNone/>
            </a:pPr>
            <a:r>
              <a:rPr lang="en-US" sz="1800" dirty="0" smtClean="0">
                <a:solidFill>
                  <a:schemeClr val="tx1"/>
                </a:solidFill>
              </a:rPr>
              <a:t>                                              RESULTS &amp; DISCUSSION</a:t>
            </a:r>
          </a:p>
          <a:p>
            <a:pPr marL="114300" indent="0" algn="just">
              <a:buNone/>
            </a:pPr>
            <a:r>
              <a:rPr lang="en-US" sz="1800" dirty="0" smtClean="0">
                <a:solidFill>
                  <a:schemeClr val="tx1"/>
                </a:solidFill>
              </a:rPr>
              <a:t> </a:t>
            </a:r>
          </a:p>
          <a:p>
            <a:pPr marL="114300" indent="0" algn="just">
              <a:buNone/>
            </a:pPr>
            <a:endParaRPr lang="en-US" sz="1800" dirty="0" smtClean="0">
              <a:solidFill>
                <a:schemeClr val="tx1"/>
              </a:solidFill>
            </a:endParaRPr>
          </a:p>
          <a:p>
            <a:pPr marL="114300" indent="0" algn="just">
              <a:buNone/>
            </a:pPr>
            <a:endParaRPr lang="en-US" sz="1800" dirty="0">
              <a:solidFill>
                <a:schemeClr val="tx1"/>
              </a:solidFill>
            </a:endParaRPr>
          </a:p>
          <a:p>
            <a:pPr marL="114300" indent="0" algn="just">
              <a:buNone/>
            </a:pPr>
            <a:r>
              <a:rPr lang="en-US" sz="1800" dirty="0" smtClean="0">
                <a:solidFill>
                  <a:schemeClr val="tx1"/>
                </a:solidFill>
              </a:rPr>
              <a:t>In first attempt using the L*a*b* color space &amp; K- means clustering which use </a:t>
            </a:r>
            <a:r>
              <a:rPr lang="en-US" sz="1800" dirty="0" err="1" smtClean="0">
                <a:solidFill>
                  <a:schemeClr val="tx1"/>
                </a:solidFill>
              </a:rPr>
              <a:t>Eucledian</a:t>
            </a:r>
            <a:r>
              <a:rPr lang="en-US" sz="1800" dirty="0" smtClean="0">
                <a:solidFill>
                  <a:schemeClr val="tx1"/>
                </a:solidFill>
              </a:rPr>
              <a:t> distance metric to segment colors &amp; converting into  clusters obtaining blue object in one of them . After extracting brightness level of pixel then thresholding with global threshold  getting dark blue cell </a:t>
            </a:r>
            <a:r>
              <a:rPr lang="en-US" sz="1800" dirty="0" err="1" smtClean="0">
                <a:solidFill>
                  <a:schemeClr val="tx1"/>
                </a:solidFill>
              </a:rPr>
              <a:t>nucleias</a:t>
            </a:r>
            <a:r>
              <a:rPr lang="en-US" sz="1800" dirty="0" smtClean="0">
                <a:solidFill>
                  <a:schemeClr val="tx1"/>
                </a:solidFill>
              </a:rPr>
              <a:t> end result . The Wrinkles &amp; Horn scratches on leather which are major defect are clearly identified and marked using this method but for the small defects like Pitch fork injuries ,this method is not found practically generous . For this , using  </a:t>
            </a:r>
            <a:r>
              <a:rPr lang="en-US" sz="1800" dirty="0" err="1" smtClean="0">
                <a:solidFill>
                  <a:schemeClr val="tx1"/>
                </a:solidFill>
              </a:rPr>
              <a:t>gabor</a:t>
            </a:r>
            <a:r>
              <a:rPr lang="en-US" sz="1800" dirty="0" smtClean="0">
                <a:solidFill>
                  <a:schemeClr val="tx1"/>
                </a:solidFill>
              </a:rPr>
              <a:t> filter followed by K-means clustering &amp; then choosing sigma &amp; determining </a:t>
            </a:r>
            <a:r>
              <a:rPr lang="en-US" sz="1800" dirty="0" err="1" smtClean="0">
                <a:solidFill>
                  <a:schemeClr val="tx1"/>
                </a:solidFill>
              </a:rPr>
              <a:t>gabor</a:t>
            </a:r>
            <a:r>
              <a:rPr lang="en-US" sz="1800" dirty="0" smtClean="0">
                <a:solidFill>
                  <a:schemeClr val="tx1"/>
                </a:solidFill>
              </a:rPr>
              <a:t> magnitude &amp; then obtaining additional pixel information after segmentation proved effective . Thus second method is more applicable for fine defects.</a:t>
            </a:r>
          </a:p>
          <a:p>
            <a:endParaRPr lang="en-US" sz="1800" dirty="0">
              <a:solidFill>
                <a:schemeClr val="tx1"/>
              </a:solidFill>
            </a:endParaRPr>
          </a:p>
        </p:txBody>
      </p:sp>
    </p:spTree>
    <p:extLst>
      <p:ext uri="{BB962C8B-B14F-4D97-AF65-F5344CB8AC3E}">
        <p14:creationId xmlns:p14="http://schemas.microsoft.com/office/powerpoint/2010/main" val="4257943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rgbClr val="00B050"/>
          </a:solidFill>
        </p:spPr>
        <p:txBody>
          <a:bodyPr vert="horz">
            <a:normAutofit/>
          </a:bodyPr>
          <a:lstStyle/>
          <a:p>
            <a:r>
              <a:rPr lang="en-US" sz="3600" b="1" dirty="0" smtClean="0"/>
              <a:t>         </a:t>
            </a:r>
          </a:p>
          <a:p>
            <a:endParaRPr lang="en-US" sz="3600" b="1" dirty="0"/>
          </a:p>
          <a:p>
            <a:endParaRPr lang="en-US" sz="3600" b="1" dirty="0" smtClean="0"/>
          </a:p>
          <a:p>
            <a:endParaRPr lang="en-US" sz="3600" b="1" dirty="0"/>
          </a:p>
          <a:p>
            <a:endParaRPr lang="en-US" sz="3600" b="1" dirty="0" smtClean="0"/>
          </a:p>
          <a:p>
            <a:pPr marL="114300" indent="0">
              <a:buNone/>
            </a:pPr>
            <a:r>
              <a:rPr lang="en-US" sz="5400" b="1" dirty="0">
                <a:solidFill>
                  <a:schemeClr val="tx1"/>
                </a:solidFill>
              </a:rPr>
              <a:t> </a:t>
            </a:r>
            <a:r>
              <a:rPr lang="en-US" sz="5400" b="1" dirty="0" smtClean="0">
                <a:solidFill>
                  <a:schemeClr val="tx1"/>
                </a:solidFill>
              </a:rPr>
              <a:t>                       THANK YOU</a:t>
            </a:r>
            <a:endParaRPr lang="en-US" sz="5400" b="1" dirty="0">
              <a:solidFill>
                <a:schemeClr val="tx1"/>
              </a:solidFill>
            </a:endParaRPr>
          </a:p>
        </p:txBody>
      </p:sp>
    </p:spTree>
    <p:extLst>
      <p:ext uri="{BB962C8B-B14F-4D97-AF65-F5344CB8AC3E}">
        <p14:creationId xmlns:p14="http://schemas.microsoft.com/office/powerpoint/2010/main" val="4212347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0"/>
            <a:ext cx="9144000" cy="6858000"/>
          </a:xfrm>
          <a:solidFill>
            <a:srgbClr val="FFFF00"/>
          </a:solidFill>
        </p:spPr>
        <p:txBody>
          <a:bodyPr/>
          <a:lstStyle/>
          <a:p>
            <a:pPr algn="just"/>
            <a:endParaRPr lang="en-US" sz="2000" dirty="0" smtClean="0"/>
          </a:p>
          <a:p>
            <a:pPr algn="just"/>
            <a:endParaRPr lang="en-US" sz="2000" dirty="0" smtClean="0"/>
          </a:p>
          <a:p>
            <a:pPr algn="just"/>
            <a:r>
              <a:rPr lang="en-US" cap="none" dirty="0" smtClean="0">
                <a:solidFill>
                  <a:schemeClr val="tx1"/>
                </a:solidFill>
              </a:rPr>
              <a:t>The defects on a leather surface may be caused by the poor material handling process during the production and manufacturing stages. It is essential to eliminate the natural variations and artificial injuries on the leather surfaces, in order to control the quality of the products and achieve customer satisfaction. To date, the visual inspection of the leather defects is performed manually by human operators. Thus, this study aims to introduce an automatic defect detection technique by employing a deep learning method. Specifically, the proposed method consists of two stages: classification and instance segmentation. The former stage distinguishes whether the piece of the leather sample contains a defective part or not, whereas the latter is to localize the precise defective location. To accomplish the tasks, the dataset is first collected under a proper laboratory environment.</a:t>
            </a:r>
          </a:p>
          <a:p>
            <a:pPr algn="just"/>
            <a:endParaRPr lang="en-US" dirty="0"/>
          </a:p>
        </p:txBody>
      </p:sp>
    </p:spTree>
    <p:extLst>
      <p:ext uri="{BB962C8B-B14F-4D97-AF65-F5344CB8AC3E}">
        <p14:creationId xmlns:p14="http://schemas.microsoft.com/office/powerpoint/2010/main" val="2039744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a:solidFill>
            <a:srgbClr val="FFFF00"/>
          </a:solidFill>
        </p:spPr>
        <p:txBody>
          <a:bodyPr>
            <a:normAutofit fontScale="70000" lnSpcReduction="20000"/>
          </a:bodyPr>
          <a:lstStyle/>
          <a:p>
            <a:pPr algn="just"/>
            <a:r>
              <a:rPr lang="en-US" dirty="0">
                <a:solidFill>
                  <a:schemeClr val="tx1"/>
                </a:solidFill>
              </a:rPr>
              <a:t>The purpose of this self study is to use the image processing  to perform some operations on an image, in order to get an enhanced image or to extract some useful information from it. It is a type of signal processing in which input is an image and output may be image or characteristics/features associated with that image. Nowadays, image processing is among rapidly growing technologies. It forms core research area within engineering and computer science disciplines too. Image processing </a:t>
            </a:r>
            <a:r>
              <a:rPr lang="en-US" dirty="0" smtClean="0">
                <a:solidFill>
                  <a:schemeClr val="tx1"/>
                </a:solidFill>
              </a:rPr>
              <a:t>basically includes </a:t>
            </a:r>
            <a:r>
              <a:rPr lang="en-US" dirty="0">
                <a:solidFill>
                  <a:schemeClr val="tx1"/>
                </a:solidFill>
              </a:rPr>
              <a:t>the following three steps:</a:t>
            </a:r>
          </a:p>
          <a:p>
            <a:pPr algn="just"/>
            <a:r>
              <a:rPr lang="en-US" dirty="0" smtClean="0">
                <a:solidFill>
                  <a:schemeClr val="tx1"/>
                </a:solidFill>
              </a:rPr>
              <a:t>  </a:t>
            </a:r>
            <a:r>
              <a:rPr lang="en-US" b="1" dirty="0" smtClean="0">
                <a:solidFill>
                  <a:schemeClr val="tx1"/>
                </a:solidFill>
              </a:rPr>
              <a:t>.  </a:t>
            </a:r>
            <a:r>
              <a:rPr lang="en-US" dirty="0" smtClean="0">
                <a:solidFill>
                  <a:schemeClr val="tx1"/>
                </a:solidFill>
              </a:rPr>
              <a:t>Importing </a:t>
            </a:r>
            <a:r>
              <a:rPr lang="en-US" dirty="0">
                <a:solidFill>
                  <a:schemeClr val="tx1"/>
                </a:solidFill>
              </a:rPr>
              <a:t>the image via image acquisition tools;</a:t>
            </a:r>
          </a:p>
          <a:p>
            <a:pPr algn="just"/>
            <a:r>
              <a:rPr lang="en-US" b="1" dirty="0">
                <a:solidFill>
                  <a:schemeClr val="tx1"/>
                </a:solidFill>
              </a:rPr>
              <a:t>  . </a:t>
            </a:r>
            <a:r>
              <a:rPr lang="en-US" dirty="0">
                <a:solidFill>
                  <a:schemeClr val="tx1"/>
                </a:solidFill>
              </a:rPr>
              <a:t> </a:t>
            </a:r>
            <a:r>
              <a:rPr lang="en-US" dirty="0" err="1">
                <a:solidFill>
                  <a:schemeClr val="tx1"/>
                </a:solidFill>
              </a:rPr>
              <a:t>Analysing</a:t>
            </a:r>
            <a:r>
              <a:rPr lang="en-US" dirty="0">
                <a:solidFill>
                  <a:schemeClr val="tx1"/>
                </a:solidFill>
              </a:rPr>
              <a:t> and manipulating the image;</a:t>
            </a:r>
          </a:p>
          <a:p>
            <a:pPr algn="just"/>
            <a:r>
              <a:rPr lang="en-US" b="1" dirty="0">
                <a:solidFill>
                  <a:schemeClr val="tx1"/>
                </a:solidFill>
              </a:rPr>
              <a:t>  .</a:t>
            </a:r>
            <a:r>
              <a:rPr lang="en-US" dirty="0">
                <a:solidFill>
                  <a:schemeClr val="tx1"/>
                </a:solidFill>
              </a:rPr>
              <a:t> </a:t>
            </a:r>
            <a:r>
              <a:rPr lang="en-US" dirty="0" smtClean="0">
                <a:solidFill>
                  <a:schemeClr val="tx1"/>
                </a:solidFill>
              </a:rPr>
              <a:t>Output </a:t>
            </a:r>
            <a:r>
              <a:rPr lang="en-US" dirty="0">
                <a:solidFill>
                  <a:schemeClr val="tx1"/>
                </a:solidFill>
              </a:rPr>
              <a:t>in which result can be altered image or report that is based on </a:t>
            </a:r>
            <a:r>
              <a:rPr lang="en-US" dirty="0" smtClean="0">
                <a:solidFill>
                  <a:schemeClr val="tx1"/>
                </a:solidFill>
              </a:rPr>
              <a:t>image</a:t>
            </a:r>
          </a:p>
          <a:p>
            <a:pPr algn="just"/>
            <a:r>
              <a:rPr lang="en-US" dirty="0">
                <a:solidFill>
                  <a:schemeClr val="tx1"/>
                </a:solidFill>
              </a:rPr>
              <a:t> </a:t>
            </a:r>
            <a:r>
              <a:rPr lang="en-US" dirty="0" smtClean="0">
                <a:solidFill>
                  <a:schemeClr val="tx1"/>
                </a:solidFill>
              </a:rPr>
              <a:t>    analysis.</a:t>
            </a:r>
          </a:p>
          <a:p>
            <a:pPr algn="just"/>
            <a:r>
              <a:rPr lang="en-US" dirty="0">
                <a:solidFill>
                  <a:schemeClr val="tx1"/>
                </a:solidFill>
              </a:rPr>
              <a:t>There are two types of methods used for image processing namely, analogue and digital image processing. Analogue image processing can be used for the hard copies like printouts and photographs. Image analysts use various fundamentals of interpretation while using these visual techniques. Digital image processing techniques help in manipulation of the digital images by using </a:t>
            </a:r>
            <a:r>
              <a:rPr lang="en-US" dirty="0" err="1">
                <a:solidFill>
                  <a:schemeClr val="tx1"/>
                </a:solidFill>
              </a:rPr>
              <a:t>computers.The</a:t>
            </a:r>
            <a:r>
              <a:rPr lang="en-US" dirty="0">
                <a:solidFill>
                  <a:schemeClr val="tx1"/>
                </a:solidFill>
              </a:rPr>
              <a:t> three general phases that all types of data have to undergo while using digital technique are pre-processing, enhancement, and display, -information </a:t>
            </a:r>
            <a:r>
              <a:rPr lang="en-US" dirty="0" smtClean="0">
                <a:solidFill>
                  <a:schemeClr val="tx1"/>
                </a:solidFill>
              </a:rPr>
              <a:t>extraction.</a:t>
            </a:r>
          </a:p>
          <a:p>
            <a:pPr algn="just"/>
            <a:r>
              <a:rPr lang="en-US" dirty="0" smtClean="0">
                <a:solidFill>
                  <a:schemeClr val="tx1"/>
                </a:solidFill>
              </a:rPr>
              <a:t>Image </a:t>
            </a:r>
            <a:r>
              <a:rPr lang="en-US" dirty="0">
                <a:solidFill>
                  <a:schemeClr val="tx1"/>
                </a:solidFill>
              </a:rPr>
              <a:t>processing involves changing the nature of an image in order to </a:t>
            </a:r>
            <a:r>
              <a:rPr lang="en-US" dirty="0" smtClean="0">
                <a:solidFill>
                  <a:schemeClr val="tx1"/>
                </a:solidFill>
              </a:rPr>
              <a:t>either</a:t>
            </a:r>
          </a:p>
          <a:p>
            <a:pPr marL="457200" indent="-457200" algn="just">
              <a:buAutoNum type="arabicPeriod"/>
            </a:pPr>
            <a:r>
              <a:rPr lang="en-US" dirty="0" smtClean="0">
                <a:solidFill>
                  <a:schemeClr val="tx1"/>
                </a:solidFill>
              </a:rPr>
              <a:t>Improve </a:t>
            </a:r>
            <a:r>
              <a:rPr lang="en-US" dirty="0">
                <a:solidFill>
                  <a:schemeClr val="tx1"/>
                </a:solidFill>
              </a:rPr>
              <a:t>its pictorial information for human </a:t>
            </a:r>
            <a:r>
              <a:rPr lang="en-US" dirty="0" smtClean="0">
                <a:solidFill>
                  <a:schemeClr val="tx1"/>
                </a:solidFill>
              </a:rPr>
              <a:t>interpretation</a:t>
            </a:r>
          </a:p>
          <a:p>
            <a:pPr marL="457200" indent="-457200" algn="just">
              <a:buAutoNum type="arabicPeriod" startAt="2"/>
            </a:pPr>
            <a:r>
              <a:rPr lang="en-US" dirty="0" smtClean="0">
                <a:solidFill>
                  <a:schemeClr val="tx1"/>
                </a:solidFill>
              </a:rPr>
              <a:t>Render </a:t>
            </a:r>
            <a:r>
              <a:rPr lang="en-US" dirty="0">
                <a:solidFill>
                  <a:schemeClr val="tx1"/>
                </a:solidFill>
              </a:rPr>
              <a:t>it more suitable for autonomous machine perception. </a:t>
            </a:r>
            <a:endParaRPr lang="en-US" dirty="0" smtClean="0">
              <a:solidFill>
                <a:schemeClr val="tx1"/>
              </a:solidFill>
            </a:endParaRPr>
          </a:p>
          <a:p>
            <a:pPr algn="just"/>
            <a:r>
              <a:rPr lang="en-US" dirty="0">
                <a:solidFill>
                  <a:schemeClr val="tx1"/>
                </a:solidFill>
              </a:rPr>
              <a:t>Image processing has an enormous range of applications. Almost every area of science and technology can make use of image processing methods. </a:t>
            </a:r>
          </a:p>
          <a:p>
            <a:r>
              <a:rPr lang="en-US" dirty="0">
                <a:solidFill>
                  <a:schemeClr val="tx1"/>
                </a:solidFill>
              </a:rPr>
              <a:t> </a:t>
            </a:r>
          </a:p>
          <a:p>
            <a:pPr marL="457200" indent="-457200" algn="just">
              <a:buAutoNum type="arabicPeriod" startAt="2"/>
            </a:pPr>
            <a:endParaRPr lang="en-US" dirty="0">
              <a:solidFill>
                <a:schemeClr val="tx1"/>
              </a:solidFill>
            </a:endParaRPr>
          </a:p>
          <a:p>
            <a:pPr algn="just"/>
            <a:endParaRPr lang="en-US" dirty="0">
              <a:solidFill>
                <a:schemeClr val="tx1"/>
              </a:solidFill>
            </a:endParaRPr>
          </a:p>
          <a:p>
            <a:pPr algn="just"/>
            <a:endParaRPr lang="en-US" dirty="0" smtClean="0">
              <a:solidFill>
                <a:schemeClr val="tx1"/>
              </a:solidFill>
            </a:endParaRPr>
          </a:p>
        </p:txBody>
      </p:sp>
    </p:spTree>
    <p:extLst>
      <p:ext uri="{BB962C8B-B14F-4D97-AF65-F5344CB8AC3E}">
        <p14:creationId xmlns:p14="http://schemas.microsoft.com/office/powerpoint/2010/main" val="50563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a:solidFill>
            <a:srgbClr val="FFFF00"/>
          </a:solidFill>
        </p:spPr>
        <p:txBody>
          <a:bodyPr>
            <a:normAutofit fontScale="70000" lnSpcReduction="20000"/>
          </a:bodyPr>
          <a:lstStyle/>
          <a:p>
            <a:pPr algn="just"/>
            <a:endParaRPr lang="en-US" sz="2100" dirty="0">
              <a:solidFill>
                <a:schemeClr val="bg1"/>
              </a:solidFill>
            </a:endParaRPr>
          </a:p>
          <a:p>
            <a:pPr algn="just"/>
            <a:r>
              <a:rPr lang="en-US" sz="2400" dirty="0" smtClean="0">
                <a:solidFill>
                  <a:schemeClr val="tx1"/>
                </a:solidFill>
              </a:rPr>
              <a:t>Leather </a:t>
            </a:r>
            <a:r>
              <a:rPr lang="en-US" sz="2400" dirty="0">
                <a:solidFill>
                  <a:schemeClr val="tx1"/>
                </a:solidFill>
              </a:rPr>
              <a:t>defects are imperfections occurring in the grain surface or surface of the </a:t>
            </a:r>
            <a:r>
              <a:rPr lang="en-US" sz="2400" dirty="0" err="1" smtClean="0">
                <a:solidFill>
                  <a:schemeClr val="tx1"/>
                </a:solidFill>
              </a:rPr>
              <a:t>hideor</a:t>
            </a:r>
            <a:r>
              <a:rPr lang="en-US" sz="2400" dirty="0" smtClean="0">
                <a:solidFill>
                  <a:schemeClr val="tx1"/>
                </a:solidFill>
              </a:rPr>
              <a:t> </a:t>
            </a:r>
            <a:r>
              <a:rPr lang="en-US" sz="2400" dirty="0">
                <a:solidFill>
                  <a:schemeClr val="tx1"/>
                </a:solidFill>
              </a:rPr>
              <a:t>skin, which ultimately result in the unsightly appearance and weakness of the </a:t>
            </a:r>
            <a:r>
              <a:rPr lang="en-US" sz="2400" dirty="0" smtClean="0">
                <a:solidFill>
                  <a:schemeClr val="tx1"/>
                </a:solidFill>
              </a:rPr>
              <a:t>   resultant </a:t>
            </a:r>
            <a:r>
              <a:rPr lang="en-US" sz="2400" dirty="0">
                <a:solidFill>
                  <a:schemeClr val="tx1"/>
                </a:solidFill>
              </a:rPr>
              <a:t>leather. Defects that appear in the finished leather are the result of damage to the raw skin, poor storage or improper processing during manufacturing</a:t>
            </a:r>
            <a:r>
              <a:rPr lang="en-US" sz="2400" dirty="0" smtClean="0">
                <a:solidFill>
                  <a:schemeClr val="tx1"/>
                </a:solidFill>
              </a:rPr>
              <a:t>.</a:t>
            </a:r>
          </a:p>
          <a:p>
            <a:pPr marL="342900" indent="-342900" algn="just">
              <a:buFont typeface="Wingdings" panose="05000000000000000000" pitchFamily="2" charset="2"/>
              <a:buChar char="q"/>
            </a:pPr>
            <a:r>
              <a:rPr lang="en-US" sz="2400" dirty="0" smtClean="0">
                <a:solidFill>
                  <a:schemeClr val="tx1"/>
                </a:solidFill>
              </a:rPr>
              <a:t>Dye </a:t>
            </a:r>
            <a:r>
              <a:rPr lang="en-US" sz="2400" dirty="0">
                <a:solidFill>
                  <a:schemeClr val="tx1"/>
                </a:solidFill>
              </a:rPr>
              <a:t>transfer from leather is the result of insufficient </a:t>
            </a:r>
            <a:r>
              <a:rPr lang="en-US" sz="2400" dirty="0" err="1">
                <a:solidFill>
                  <a:schemeClr val="tx1"/>
                </a:solidFill>
              </a:rPr>
              <a:t>colour</a:t>
            </a:r>
            <a:r>
              <a:rPr lang="en-US" sz="2400" dirty="0">
                <a:solidFill>
                  <a:schemeClr val="tx1"/>
                </a:solidFill>
              </a:rPr>
              <a:t> fixation. For example, it can be caused by excessively concentrated dyes or insufficient washing after the dyeing stage. If the </a:t>
            </a:r>
            <a:r>
              <a:rPr lang="en-US" sz="2400" dirty="0" err="1">
                <a:solidFill>
                  <a:schemeClr val="tx1"/>
                </a:solidFill>
              </a:rPr>
              <a:t>colour</a:t>
            </a:r>
            <a:r>
              <a:rPr lang="en-US" sz="2400" dirty="0">
                <a:solidFill>
                  <a:schemeClr val="tx1"/>
                </a:solidFill>
              </a:rPr>
              <a:t> concentration is too high, bronzing can also occur</a:t>
            </a:r>
            <a:r>
              <a:rPr lang="en-US" sz="2400" dirty="0" smtClean="0">
                <a:solidFill>
                  <a:schemeClr val="tx1"/>
                </a:solidFill>
              </a:rPr>
              <a:t>.</a:t>
            </a:r>
          </a:p>
          <a:p>
            <a:pPr marL="342900" indent="-342900" algn="just">
              <a:buFont typeface="Wingdings" panose="05000000000000000000" pitchFamily="2" charset="2"/>
              <a:buChar char="q"/>
            </a:pPr>
            <a:r>
              <a:rPr lang="en-US" sz="2400" b="1" dirty="0" smtClean="0">
                <a:solidFill>
                  <a:schemeClr val="tx1"/>
                </a:solidFill>
              </a:rPr>
              <a:t> </a:t>
            </a:r>
            <a:r>
              <a:rPr lang="en-US" sz="2400" dirty="0" smtClean="0">
                <a:solidFill>
                  <a:schemeClr val="tx1"/>
                </a:solidFill>
              </a:rPr>
              <a:t>In </a:t>
            </a:r>
            <a:r>
              <a:rPr lang="en-US" sz="2400" dirty="0">
                <a:solidFill>
                  <a:schemeClr val="tx1"/>
                </a:solidFill>
              </a:rPr>
              <a:t>the liming process, excessive contact with fresh air can cause liming stains on the grain side of  the leather.</a:t>
            </a:r>
          </a:p>
          <a:p>
            <a:pPr marL="342900" indent="-342900" algn="just">
              <a:buFont typeface="Wingdings" panose="05000000000000000000" pitchFamily="2" charset="2"/>
              <a:buChar char="q"/>
            </a:pPr>
            <a:r>
              <a:rPr lang="en-US" sz="2400" dirty="0" smtClean="0">
                <a:solidFill>
                  <a:schemeClr val="tx1"/>
                </a:solidFill>
              </a:rPr>
              <a:t> Irregular</a:t>
            </a:r>
            <a:r>
              <a:rPr lang="en-US" sz="2400" dirty="0">
                <a:solidFill>
                  <a:schemeClr val="tx1"/>
                </a:solidFill>
              </a:rPr>
              <a:t> blood stains are caused by lack of drainage of the salt liquor after the preservation of the hides by salting.</a:t>
            </a:r>
          </a:p>
          <a:p>
            <a:pPr marL="342900" indent="-342900" algn="just">
              <a:buFont typeface="Wingdings" panose="05000000000000000000" pitchFamily="2" charset="2"/>
              <a:buChar char="q"/>
            </a:pPr>
            <a:r>
              <a:rPr lang="en-US" sz="2400" b="1" dirty="0" smtClean="0">
                <a:solidFill>
                  <a:schemeClr val="tx1"/>
                </a:solidFill>
              </a:rPr>
              <a:t>  </a:t>
            </a:r>
            <a:r>
              <a:rPr lang="en-US" sz="2400" dirty="0" err="1" smtClean="0">
                <a:solidFill>
                  <a:schemeClr val="tx1"/>
                </a:solidFill>
              </a:rPr>
              <a:t>Colour</a:t>
            </a:r>
            <a:r>
              <a:rPr lang="en-US" sz="2400" dirty="0" smtClean="0">
                <a:solidFill>
                  <a:schemeClr val="tx1"/>
                </a:solidFill>
              </a:rPr>
              <a:t> </a:t>
            </a:r>
            <a:r>
              <a:rPr lang="en-US" sz="2400" dirty="0">
                <a:solidFill>
                  <a:schemeClr val="tx1"/>
                </a:solidFill>
              </a:rPr>
              <a:t>defects can occur if the applied </a:t>
            </a:r>
            <a:r>
              <a:rPr lang="en-US" sz="2400" dirty="0" err="1">
                <a:solidFill>
                  <a:schemeClr val="tx1"/>
                </a:solidFill>
              </a:rPr>
              <a:t>colouration</a:t>
            </a:r>
            <a:r>
              <a:rPr lang="en-US" sz="2400" dirty="0">
                <a:solidFill>
                  <a:schemeClr val="tx1"/>
                </a:solidFill>
              </a:rPr>
              <a:t> does not cover uniformly, especially on already damaged areas.</a:t>
            </a:r>
          </a:p>
          <a:p>
            <a:pPr marL="342900" indent="-342900" algn="just">
              <a:buFont typeface="Wingdings" panose="05000000000000000000" pitchFamily="2" charset="2"/>
              <a:buChar char="q"/>
            </a:pPr>
            <a:r>
              <a:rPr lang="en-US" sz="2400" b="1" dirty="0">
                <a:solidFill>
                  <a:schemeClr val="tx1"/>
                </a:solidFill>
              </a:rPr>
              <a:t> </a:t>
            </a:r>
            <a:r>
              <a:rPr lang="en-US" sz="2400" dirty="0" smtClean="0">
                <a:solidFill>
                  <a:schemeClr val="tx1"/>
                </a:solidFill>
              </a:rPr>
              <a:t> </a:t>
            </a:r>
            <a:r>
              <a:rPr lang="en-US" sz="2400" dirty="0">
                <a:solidFill>
                  <a:schemeClr val="tx1"/>
                </a:solidFill>
              </a:rPr>
              <a:t>Fat marks on leather occurs where leathers have a high fat content, such as sheep leather</a:t>
            </a:r>
            <a:r>
              <a:rPr lang="en-US" sz="2400" dirty="0" smtClean="0">
                <a:solidFill>
                  <a:schemeClr val="tx1"/>
                </a:solidFill>
              </a:rPr>
              <a:t>.</a:t>
            </a:r>
          </a:p>
          <a:p>
            <a:pPr marL="342900" indent="-342900" algn="just">
              <a:buFont typeface="Wingdings" panose="05000000000000000000" pitchFamily="2" charset="2"/>
              <a:buChar char="q"/>
            </a:pPr>
            <a:r>
              <a:rPr lang="en-US" sz="2400" b="1" dirty="0" smtClean="0">
                <a:solidFill>
                  <a:schemeClr val="tx1"/>
                </a:solidFill>
              </a:rPr>
              <a:t> </a:t>
            </a:r>
            <a:r>
              <a:rPr lang="en-US" sz="2400" dirty="0" smtClean="0">
                <a:solidFill>
                  <a:schemeClr val="tx1"/>
                </a:solidFill>
              </a:rPr>
              <a:t>Tannin </a:t>
            </a:r>
            <a:r>
              <a:rPr lang="en-US" sz="2400" dirty="0">
                <a:solidFill>
                  <a:schemeClr val="tx1"/>
                </a:solidFill>
              </a:rPr>
              <a:t>stains are caused by uneven concentration of the tanning agent in the </a:t>
            </a:r>
            <a:r>
              <a:rPr lang="en-US" sz="2400" dirty="0" smtClean="0">
                <a:solidFill>
                  <a:schemeClr val="tx1"/>
                </a:solidFill>
              </a:rPr>
              <a:t>leather production.</a:t>
            </a:r>
          </a:p>
          <a:p>
            <a:pPr algn="just"/>
            <a:r>
              <a:rPr lang="en-US" sz="2400" dirty="0">
                <a:solidFill>
                  <a:schemeClr val="tx1"/>
                </a:solidFill>
              </a:rPr>
              <a:t>Basically leather is the skin of animals after it is treated to many processes that refine it and beautify it</a:t>
            </a:r>
            <a:r>
              <a:rPr lang="en-US" sz="2400" dirty="0" smtClean="0">
                <a:solidFill>
                  <a:schemeClr val="tx1"/>
                </a:solidFill>
              </a:rPr>
              <a:t>.</a:t>
            </a:r>
          </a:p>
          <a:p>
            <a:pPr algn="just"/>
            <a:r>
              <a:rPr lang="en-US" sz="2400" dirty="0">
                <a:solidFill>
                  <a:schemeClr val="tx1"/>
                </a:solidFill>
              </a:rPr>
              <a:t>The four things which decide the quality of </a:t>
            </a:r>
            <a:r>
              <a:rPr lang="en-US" sz="2400" dirty="0" smtClean="0">
                <a:solidFill>
                  <a:schemeClr val="tx1"/>
                </a:solidFill>
              </a:rPr>
              <a:t>leather are:-</a:t>
            </a:r>
            <a:endParaRPr lang="en-US" sz="2400" dirty="0">
              <a:solidFill>
                <a:schemeClr val="tx1"/>
              </a:solidFill>
            </a:endParaRPr>
          </a:p>
          <a:p>
            <a:pPr algn="just"/>
            <a:r>
              <a:rPr lang="en-US" sz="2400" dirty="0">
                <a:solidFill>
                  <a:schemeClr val="tx1"/>
                </a:solidFill>
              </a:rPr>
              <a:t>.</a:t>
            </a:r>
            <a:r>
              <a:rPr lang="en-US" sz="2400" dirty="0" smtClean="0">
                <a:solidFill>
                  <a:schemeClr val="tx1"/>
                </a:solidFill>
              </a:rPr>
              <a:t>Tanning process    . Type </a:t>
            </a:r>
            <a:r>
              <a:rPr lang="en-US" sz="2400" dirty="0">
                <a:solidFill>
                  <a:schemeClr val="tx1"/>
                </a:solidFill>
              </a:rPr>
              <a:t>of </a:t>
            </a:r>
            <a:r>
              <a:rPr lang="en-US" sz="2400" dirty="0" smtClean="0">
                <a:solidFill>
                  <a:schemeClr val="tx1"/>
                </a:solidFill>
              </a:rPr>
              <a:t>hide      </a:t>
            </a:r>
            <a:r>
              <a:rPr lang="en-US" sz="2400" b="1" dirty="0" smtClean="0">
                <a:solidFill>
                  <a:schemeClr val="tx1"/>
                </a:solidFill>
              </a:rPr>
              <a:t>.</a:t>
            </a:r>
            <a:r>
              <a:rPr lang="en-US" sz="2400" dirty="0">
                <a:solidFill>
                  <a:schemeClr val="tx1"/>
                </a:solidFill>
              </a:rPr>
              <a:t>Location of the </a:t>
            </a:r>
            <a:r>
              <a:rPr lang="en-US" sz="2400" dirty="0" smtClean="0">
                <a:solidFill>
                  <a:schemeClr val="tx1"/>
                </a:solidFill>
              </a:rPr>
              <a:t>cut       </a:t>
            </a:r>
            <a:r>
              <a:rPr lang="en-US" sz="2400" b="1" dirty="0">
                <a:solidFill>
                  <a:schemeClr val="tx1"/>
                </a:solidFill>
              </a:rPr>
              <a:t>.</a:t>
            </a:r>
            <a:r>
              <a:rPr lang="en-US" sz="2400" dirty="0">
                <a:solidFill>
                  <a:schemeClr val="tx1"/>
                </a:solidFill>
              </a:rPr>
              <a:t>The thickness of the leather.</a:t>
            </a:r>
          </a:p>
          <a:p>
            <a:pPr marL="114300" indent="0">
              <a:buNone/>
            </a:pPr>
            <a:r>
              <a:rPr lang="en-US" sz="2400" dirty="0">
                <a:solidFill>
                  <a:schemeClr val="tx1"/>
                </a:solidFill>
              </a:rPr>
              <a:t> </a:t>
            </a:r>
          </a:p>
          <a:p>
            <a:pPr algn="just"/>
            <a:endParaRPr lang="en-US" dirty="0">
              <a:solidFill>
                <a:schemeClr val="tx1"/>
              </a:solidFill>
            </a:endParaRPr>
          </a:p>
          <a:p>
            <a:pPr marL="114300" indent="0">
              <a:buNone/>
            </a:pPr>
            <a:r>
              <a:rPr lang="en-US" dirty="0">
                <a:solidFill>
                  <a:schemeClr val="tx1"/>
                </a:solidFill>
              </a:rPr>
              <a:t> </a:t>
            </a:r>
          </a:p>
          <a:p>
            <a:pPr algn="just"/>
            <a:endParaRPr lang="en-US" dirty="0">
              <a:solidFill>
                <a:schemeClr val="bg1"/>
              </a:solidFill>
            </a:endParaRPr>
          </a:p>
          <a:p>
            <a:pPr algn="just"/>
            <a:endParaRPr lang="en-US" dirty="0">
              <a:solidFill>
                <a:schemeClr val="bg1"/>
              </a:solidFill>
            </a:endParaRPr>
          </a:p>
          <a:p>
            <a:pPr algn="just"/>
            <a:endParaRPr lang="en-US" dirty="0">
              <a:solidFill>
                <a:schemeClr val="bg2"/>
              </a:solidFill>
            </a:endParaRPr>
          </a:p>
          <a:p>
            <a:pPr algn="just"/>
            <a:endParaRPr lang="en-US" dirty="0"/>
          </a:p>
        </p:txBody>
      </p:sp>
    </p:spTree>
    <p:extLst>
      <p:ext uri="{BB962C8B-B14F-4D97-AF65-F5344CB8AC3E}">
        <p14:creationId xmlns:p14="http://schemas.microsoft.com/office/powerpoint/2010/main" val="1736454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a:solidFill>
            <a:srgbClr val="FFFF00"/>
          </a:solidFill>
        </p:spPr>
        <p:txBody>
          <a:bodyPr>
            <a:normAutofit/>
          </a:bodyPr>
          <a:lstStyle/>
          <a:p>
            <a:r>
              <a:rPr lang="en-US" sz="1800" dirty="0" smtClean="0">
                <a:solidFill>
                  <a:schemeClr val="tx1"/>
                </a:solidFill>
              </a:rPr>
              <a:t>Below are some examples, which are typical in practice and make the leather partially unusable and cause higher waste. Many of the skin damages are not detectable on the rawhide. They only become apparent after the first processing stages in the tannery.</a:t>
            </a:r>
          </a:p>
          <a:p>
            <a:r>
              <a:rPr lang="en-US" sz="1800" b="1" dirty="0" smtClean="0">
                <a:solidFill>
                  <a:schemeClr val="tx1"/>
                </a:solidFill>
              </a:rPr>
              <a:t>Barbed wire scars and scratches:-</a:t>
            </a:r>
            <a:endParaRPr lang="en-US" sz="1800" dirty="0" smtClean="0">
              <a:solidFill>
                <a:schemeClr val="tx1"/>
              </a:solidFill>
            </a:endParaRPr>
          </a:p>
          <a:p>
            <a:pPr algn="just"/>
            <a:r>
              <a:rPr lang="en-US" sz="1800" dirty="0" smtClean="0">
                <a:solidFill>
                  <a:schemeClr val="tx1"/>
                </a:solidFill>
              </a:rPr>
              <a:t>In </a:t>
            </a:r>
            <a:r>
              <a:rPr lang="en-US" sz="1800" dirty="0">
                <a:solidFill>
                  <a:schemeClr val="tx1"/>
                </a:solidFill>
              </a:rPr>
              <a:t>addition to barbed wire scars, animals can incur a whole range of scars and scratches caused by contact with sharp objects, such as thorns or branches. The number of scars, their length, width and spread across the skin are all factors that determine the extent of the use of such leather.</a:t>
            </a:r>
          </a:p>
          <a:p>
            <a:r>
              <a:rPr lang="en-US" sz="1800" b="1" dirty="0">
                <a:solidFill>
                  <a:schemeClr val="tx1"/>
                </a:solidFill>
              </a:rPr>
              <a:t>Pitchfork injuries:-</a:t>
            </a:r>
            <a:endParaRPr lang="en-US" sz="1800" dirty="0">
              <a:solidFill>
                <a:schemeClr val="tx1"/>
              </a:solidFill>
            </a:endParaRPr>
          </a:p>
          <a:p>
            <a:pPr algn="just"/>
            <a:r>
              <a:rPr lang="en-US" sz="1800" dirty="0">
                <a:solidFill>
                  <a:schemeClr val="tx1"/>
                </a:solidFill>
              </a:rPr>
              <a:t>Pitchfork injuries, as the term suggests, are caused by prodding the animals with sharp objects. They are also known as goad marks. Where such injuries have occurred frequently and healed badly, the leather is unusable.</a:t>
            </a:r>
          </a:p>
          <a:p>
            <a:endParaRPr lang="en-US" sz="1800" dirty="0">
              <a:solidFill>
                <a:schemeClr val="tx1"/>
              </a:solidFill>
            </a:endParaRPr>
          </a:p>
        </p:txBody>
      </p:sp>
      <p:pic>
        <p:nvPicPr>
          <p:cNvPr id="4" name="Picture 3" descr="Leather-damages-natural-marks-01.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038600"/>
            <a:ext cx="6477000" cy="2819400"/>
          </a:xfrm>
          <a:prstGeom prst="rect">
            <a:avLst/>
          </a:prstGeom>
          <a:noFill/>
          <a:ln>
            <a:noFill/>
          </a:ln>
        </p:spPr>
      </p:pic>
    </p:spTree>
    <p:extLst>
      <p:ext uri="{BB962C8B-B14F-4D97-AF65-F5344CB8AC3E}">
        <p14:creationId xmlns:p14="http://schemas.microsoft.com/office/powerpoint/2010/main" val="1091977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a:solidFill>
            <a:srgbClr val="FFFF00"/>
          </a:solidFill>
        </p:spPr>
        <p:txBody>
          <a:bodyPr>
            <a:normAutofit fontScale="92500"/>
          </a:bodyPr>
          <a:lstStyle/>
          <a:p>
            <a:r>
              <a:rPr lang="en-US" b="1" dirty="0">
                <a:solidFill>
                  <a:schemeClr val="tx1"/>
                </a:solidFill>
              </a:rPr>
              <a:t>Barbed wire scars and scratches:-</a:t>
            </a:r>
            <a:endParaRPr lang="en-US" dirty="0">
              <a:solidFill>
                <a:schemeClr val="tx1"/>
              </a:solidFill>
            </a:endParaRPr>
          </a:p>
          <a:p>
            <a:pPr algn="just"/>
            <a:r>
              <a:rPr lang="en-US" dirty="0">
                <a:solidFill>
                  <a:schemeClr val="tx1"/>
                </a:solidFill>
              </a:rPr>
              <a:t>In addition to barbed wire scars, animals can incur a whole range of scars and scratches caused by contact with sharp objects, such as thorns or branches. The number of scars, their length, width and spread across the skin are all factors that determine the extent of the use of such leather.</a:t>
            </a:r>
          </a:p>
          <a:p>
            <a:r>
              <a:rPr lang="en-US" b="1" dirty="0">
                <a:solidFill>
                  <a:schemeClr val="tx1"/>
                </a:solidFill>
              </a:rPr>
              <a:t>Pitchfork injuries:-</a:t>
            </a:r>
            <a:endParaRPr lang="en-US" dirty="0">
              <a:solidFill>
                <a:schemeClr val="tx1"/>
              </a:solidFill>
            </a:endParaRPr>
          </a:p>
          <a:p>
            <a:pPr algn="just"/>
            <a:r>
              <a:rPr lang="en-US" dirty="0">
                <a:solidFill>
                  <a:schemeClr val="tx1"/>
                </a:solidFill>
              </a:rPr>
              <a:t>Pitchfork injuries, as the term suggests, are caused by prodding the animals with sharp objects. They are also known as goad marks. Where such injuries have occurred frequently and healed badly, the leather is unusable.</a:t>
            </a:r>
          </a:p>
          <a:p>
            <a:r>
              <a:rPr lang="en-US" b="1" dirty="0">
                <a:solidFill>
                  <a:schemeClr val="tx1"/>
                </a:solidFill>
              </a:rPr>
              <a:t>Warts:-</a:t>
            </a:r>
            <a:endParaRPr lang="en-US" dirty="0">
              <a:solidFill>
                <a:schemeClr val="tx1"/>
              </a:solidFill>
            </a:endParaRPr>
          </a:p>
          <a:p>
            <a:pPr algn="just"/>
            <a:r>
              <a:rPr lang="en-US" dirty="0">
                <a:solidFill>
                  <a:schemeClr val="tx1"/>
                </a:solidFill>
              </a:rPr>
              <a:t>Cattle get warts, just like humans. During the tanning process, leather goes through so many machines that warts often tear. Even without tearing, warts deteriorate the </a:t>
            </a:r>
            <a:r>
              <a:rPr lang="en-US" dirty="0" smtClean="0">
                <a:solidFill>
                  <a:schemeClr val="tx1"/>
                </a:solidFill>
              </a:rPr>
              <a:t>skin </a:t>
            </a:r>
            <a:r>
              <a:rPr lang="en-US" dirty="0">
                <a:solidFill>
                  <a:schemeClr val="tx1"/>
                </a:solidFill>
              </a:rPr>
              <a:t>quality.</a:t>
            </a:r>
          </a:p>
          <a:p>
            <a:r>
              <a:rPr lang="en-US" b="1" dirty="0" smtClean="0">
                <a:solidFill>
                  <a:schemeClr val="tx1"/>
                </a:solidFill>
              </a:rPr>
              <a:t>Horn </a:t>
            </a:r>
            <a:r>
              <a:rPr lang="en-US" b="1" dirty="0">
                <a:solidFill>
                  <a:schemeClr val="tx1"/>
                </a:solidFill>
              </a:rPr>
              <a:t>scratches and blows:-</a:t>
            </a:r>
            <a:endParaRPr lang="en-US" dirty="0">
              <a:solidFill>
                <a:schemeClr val="tx1"/>
              </a:solidFill>
            </a:endParaRPr>
          </a:p>
          <a:p>
            <a:r>
              <a:rPr lang="en-US" dirty="0">
                <a:solidFill>
                  <a:schemeClr val="tx1"/>
                </a:solidFill>
              </a:rPr>
              <a:t>Injuries from horns occur during bullfights and leave significant scars.</a:t>
            </a:r>
          </a:p>
          <a:p>
            <a:pPr algn="just"/>
            <a:endParaRPr lang="en-US" dirty="0">
              <a:solidFill>
                <a:schemeClr val="tx1"/>
              </a:solidFill>
            </a:endParaRPr>
          </a:p>
        </p:txBody>
      </p:sp>
    </p:spTree>
    <p:extLst>
      <p:ext uri="{BB962C8B-B14F-4D97-AF65-F5344CB8AC3E}">
        <p14:creationId xmlns:p14="http://schemas.microsoft.com/office/powerpoint/2010/main" val="1020225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30480"/>
            <a:ext cx="9067800" cy="6858000"/>
          </a:xfrm>
          <a:solidFill>
            <a:srgbClr val="FFFF00"/>
          </a:solidFill>
        </p:spPr>
        <p:txBody>
          <a:bodyPr/>
          <a:lstStyle/>
          <a:p>
            <a:r>
              <a:rPr lang="en-US" sz="2000" b="1" dirty="0">
                <a:solidFill>
                  <a:schemeClr val="tx1"/>
                </a:solidFill>
              </a:rPr>
              <a:t>Surgical scar:-</a:t>
            </a:r>
            <a:endParaRPr lang="en-US" sz="2000" dirty="0">
              <a:solidFill>
                <a:schemeClr val="tx1"/>
              </a:solidFill>
            </a:endParaRPr>
          </a:p>
          <a:p>
            <a:pPr marL="114300" indent="0">
              <a:buNone/>
            </a:pPr>
            <a:r>
              <a:rPr lang="en-US" sz="2000" dirty="0" smtClean="0">
                <a:solidFill>
                  <a:schemeClr val="tx1"/>
                </a:solidFill>
              </a:rPr>
              <a:t>   Animals </a:t>
            </a:r>
            <a:r>
              <a:rPr lang="en-US" sz="2000" dirty="0">
                <a:solidFill>
                  <a:schemeClr val="tx1"/>
                </a:solidFill>
              </a:rPr>
              <a:t>can also have surgical scars which are visible on the leather</a:t>
            </a:r>
            <a:r>
              <a:rPr lang="en-US" sz="2000" dirty="0" smtClean="0">
                <a:solidFill>
                  <a:schemeClr val="tx1"/>
                </a:solidFill>
              </a:rPr>
              <a:t>.</a:t>
            </a:r>
          </a:p>
          <a:p>
            <a:r>
              <a:rPr lang="en-US" sz="2000" b="1" dirty="0">
                <a:solidFill>
                  <a:schemeClr val="tx1"/>
                </a:solidFill>
              </a:rPr>
              <a:t>Neck wrinkles – Creases:-</a:t>
            </a:r>
            <a:endParaRPr lang="en-US" sz="2000" dirty="0">
              <a:solidFill>
                <a:schemeClr val="tx1"/>
              </a:solidFill>
            </a:endParaRPr>
          </a:p>
          <a:p>
            <a:pPr marL="114300" indent="0" algn="just">
              <a:buNone/>
            </a:pPr>
            <a:r>
              <a:rPr lang="en-US" sz="2000" dirty="0" smtClean="0">
                <a:solidFill>
                  <a:schemeClr val="tx1"/>
                </a:solidFill>
              </a:rPr>
              <a:t>   Neck </a:t>
            </a:r>
            <a:r>
              <a:rPr lang="en-US" sz="2000" dirty="0">
                <a:solidFill>
                  <a:schemeClr val="tx1"/>
                </a:solidFill>
              </a:rPr>
              <a:t>wrinkles and creases are a normal phenomenon and do not </a:t>
            </a:r>
            <a:r>
              <a:rPr lang="en-US" sz="2000" dirty="0" smtClean="0">
                <a:solidFill>
                  <a:schemeClr val="tx1"/>
                </a:solidFill>
              </a:rPr>
              <a:t>  affect </a:t>
            </a:r>
            <a:r>
              <a:rPr lang="en-US" sz="2000" dirty="0">
                <a:solidFill>
                  <a:schemeClr val="tx1"/>
                </a:solidFill>
              </a:rPr>
              <a:t>the value of the leather. They occur in cattle in the neck and abdomen, where the connective </a:t>
            </a:r>
            <a:r>
              <a:rPr lang="en-US" sz="2000" dirty="0" err="1">
                <a:solidFill>
                  <a:schemeClr val="tx1"/>
                </a:solidFill>
              </a:rPr>
              <a:t>fibres</a:t>
            </a:r>
            <a:r>
              <a:rPr lang="en-US" sz="2000" dirty="0">
                <a:solidFill>
                  <a:schemeClr val="tx1"/>
                </a:solidFill>
              </a:rPr>
              <a:t> are longer. Neck wrinkles naturally occur in a hide as a result of the neck stretching and contracting. The grain pattern is stronger in this area.</a:t>
            </a:r>
          </a:p>
          <a:p>
            <a:pPr marL="114300" indent="0" algn="just">
              <a:buNone/>
            </a:pPr>
            <a:r>
              <a:rPr lang="en-US" sz="2000" dirty="0" smtClean="0">
                <a:solidFill>
                  <a:schemeClr val="tx1"/>
                </a:solidFill>
              </a:rPr>
              <a:t>  When </a:t>
            </a:r>
            <a:r>
              <a:rPr lang="en-US" sz="2000" dirty="0">
                <a:solidFill>
                  <a:schemeClr val="tx1"/>
                </a:solidFill>
              </a:rPr>
              <a:t>cutting the leather, it is essential to make sure that the graining on the finished object is symmetrical. However, where there is varied graining in an object, this usually an intentional effect.</a:t>
            </a:r>
          </a:p>
          <a:p>
            <a:pPr algn="just"/>
            <a:r>
              <a:rPr lang="en-US" sz="2000" b="1" dirty="0">
                <a:solidFill>
                  <a:schemeClr val="tx1"/>
                </a:solidFill>
              </a:rPr>
              <a:t>Insect bites:-</a:t>
            </a:r>
            <a:endParaRPr lang="en-US" sz="2000" dirty="0">
              <a:solidFill>
                <a:schemeClr val="tx1"/>
              </a:solidFill>
            </a:endParaRPr>
          </a:p>
          <a:p>
            <a:pPr marL="114300" indent="0" algn="just">
              <a:buNone/>
            </a:pPr>
            <a:r>
              <a:rPr lang="en-US" sz="2000" dirty="0" smtClean="0">
                <a:solidFill>
                  <a:schemeClr val="tx1"/>
                </a:solidFill>
              </a:rPr>
              <a:t>   Tick </a:t>
            </a:r>
            <a:r>
              <a:rPr lang="en-US" sz="2000" dirty="0">
                <a:solidFill>
                  <a:schemeClr val="tx1"/>
                </a:solidFill>
              </a:rPr>
              <a:t>bites and stings of other insects appear as small surface damages on the skin.</a:t>
            </a:r>
          </a:p>
          <a:p>
            <a:pPr algn="just"/>
            <a:endParaRPr lang="en-US" dirty="0">
              <a:solidFill>
                <a:schemeClr val="tx1"/>
              </a:solidFill>
            </a:endParaRPr>
          </a:p>
          <a:p>
            <a:endParaRPr lang="en-US" dirty="0">
              <a:solidFill>
                <a:schemeClr val="bg2"/>
              </a:solidFill>
            </a:endParaRPr>
          </a:p>
        </p:txBody>
      </p:sp>
    </p:spTree>
    <p:extLst>
      <p:ext uri="{BB962C8B-B14F-4D97-AF65-F5344CB8AC3E}">
        <p14:creationId xmlns:p14="http://schemas.microsoft.com/office/powerpoint/2010/main" val="349709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a:solidFill>
            <a:srgbClr val="FFFF00"/>
          </a:solidFill>
        </p:spPr>
        <p:txBody>
          <a:bodyPr>
            <a:normAutofit fontScale="70000" lnSpcReduction="20000"/>
          </a:bodyPr>
          <a:lstStyle/>
          <a:p>
            <a:r>
              <a:rPr lang="en-US" b="1" u="sng" dirty="0">
                <a:solidFill>
                  <a:schemeClr val="tx1"/>
                </a:solidFill>
              </a:rPr>
              <a:t>IMAGE PROCESSING</a:t>
            </a:r>
            <a:endParaRPr lang="en-US" dirty="0">
              <a:solidFill>
                <a:schemeClr val="tx1"/>
              </a:solidFill>
            </a:endParaRPr>
          </a:p>
          <a:p>
            <a:pPr algn="just"/>
            <a:r>
              <a:rPr lang="en-US" b="1" dirty="0">
                <a:solidFill>
                  <a:schemeClr val="tx1"/>
                </a:solidFill>
              </a:rPr>
              <a:t> </a:t>
            </a:r>
            <a:r>
              <a:rPr lang="en-US" dirty="0" smtClean="0">
                <a:solidFill>
                  <a:schemeClr val="tx1"/>
                </a:solidFill>
              </a:rPr>
              <a:t>Digital </a:t>
            </a:r>
            <a:r>
              <a:rPr lang="en-US" dirty="0">
                <a:solidFill>
                  <a:schemeClr val="tx1"/>
                </a:solidFill>
              </a:rPr>
              <a:t>image processing is the use of digital computer to process digital images through an algorithm .example:- Adobe </a:t>
            </a:r>
            <a:r>
              <a:rPr lang="en-US" dirty="0" err="1">
                <a:solidFill>
                  <a:schemeClr val="tx1"/>
                </a:solidFill>
              </a:rPr>
              <a:t>photoshopping</a:t>
            </a:r>
            <a:r>
              <a:rPr lang="en-US" dirty="0">
                <a:solidFill>
                  <a:schemeClr val="tx1"/>
                </a:solidFill>
              </a:rPr>
              <a:t> , </a:t>
            </a:r>
            <a:r>
              <a:rPr lang="en-US" dirty="0" err="1">
                <a:solidFill>
                  <a:schemeClr val="tx1"/>
                </a:solidFill>
              </a:rPr>
              <a:t>Matlab</a:t>
            </a:r>
            <a:r>
              <a:rPr lang="en-US" dirty="0">
                <a:solidFill>
                  <a:schemeClr val="tx1"/>
                </a:solidFill>
              </a:rPr>
              <a:t>   as a </a:t>
            </a:r>
            <a:r>
              <a:rPr lang="en-US" dirty="0" err="1">
                <a:solidFill>
                  <a:schemeClr val="tx1"/>
                </a:solidFill>
              </a:rPr>
              <a:t>subcateogary</a:t>
            </a:r>
            <a:r>
              <a:rPr lang="en-US" dirty="0">
                <a:solidFill>
                  <a:schemeClr val="tx1"/>
                </a:solidFill>
              </a:rPr>
              <a:t> of digital signal processing. Digital image processing has many advantages over analog image processing .It allows a much wider range of algorithms to be applied to the input data  and can avoid problems such as the build up of noise  and distortion during processing .Since images are defined over two dimensions (perhaps more) digital image processing may be modelled in the form of multidimensional systems. </a:t>
            </a:r>
          </a:p>
          <a:p>
            <a:pPr algn="just"/>
            <a:r>
              <a:rPr lang="en-US" dirty="0">
                <a:solidFill>
                  <a:schemeClr val="tx1"/>
                </a:solidFill>
              </a:rPr>
              <a:t>The generation and development of digital image processing are mainly affected by three factors :</a:t>
            </a:r>
          </a:p>
          <a:p>
            <a:pPr marL="114300" indent="0" algn="just">
              <a:buNone/>
            </a:pPr>
            <a:r>
              <a:rPr lang="en-US" dirty="0" smtClean="0">
                <a:solidFill>
                  <a:schemeClr val="tx1"/>
                </a:solidFill>
              </a:rPr>
              <a:t>    First</a:t>
            </a:r>
            <a:r>
              <a:rPr lang="en-US" dirty="0">
                <a:solidFill>
                  <a:schemeClr val="tx1"/>
                </a:solidFill>
              </a:rPr>
              <a:t>:- the development of computers </a:t>
            </a:r>
          </a:p>
          <a:p>
            <a:pPr marL="114300" indent="0" algn="just">
              <a:buNone/>
            </a:pPr>
            <a:r>
              <a:rPr lang="en-US" dirty="0" smtClean="0">
                <a:solidFill>
                  <a:schemeClr val="tx1"/>
                </a:solidFill>
              </a:rPr>
              <a:t>    Second</a:t>
            </a:r>
            <a:r>
              <a:rPr lang="en-US" dirty="0">
                <a:solidFill>
                  <a:schemeClr val="tx1"/>
                </a:solidFill>
              </a:rPr>
              <a:t>:- the development of mathematics especially the creation </a:t>
            </a:r>
            <a:r>
              <a:rPr lang="en-US" dirty="0" smtClean="0">
                <a:solidFill>
                  <a:schemeClr val="tx1"/>
                </a:solidFill>
              </a:rPr>
              <a:t>&amp;</a:t>
            </a:r>
          </a:p>
          <a:p>
            <a:pPr marL="114300" indent="0" algn="just">
              <a:buNone/>
            </a:pPr>
            <a:r>
              <a:rPr lang="en-US" dirty="0">
                <a:solidFill>
                  <a:schemeClr val="tx1"/>
                </a:solidFill>
              </a:rPr>
              <a:t> </a:t>
            </a:r>
            <a:r>
              <a:rPr lang="en-US" dirty="0" smtClean="0">
                <a:solidFill>
                  <a:schemeClr val="tx1"/>
                </a:solidFill>
              </a:rPr>
              <a:t>   improvement </a:t>
            </a:r>
            <a:r>
              <a:rPr lang="en-US" dirty="0">
                <a:solidFill>
                  <a:schemeClr val="tx1"/>
                </a:solidFill>
              </a:rPr>
              <a:t>of discrete mathematics theory.</a:t>
            </a:r>
          </a:p>
          <a:p>
            <a:pPr marL="114300" indent="0" algn="just">
              <a:buNone/>
            </a:pPr>
            <a:r>
              <a:rPr lang="en-US" dirty="0" smtClean="0">
                <a:solidFill>
                  <a:schemeClr val="tx1"/>
                </a:solidFill>
              </a:rPr>
              <a:t>    Third</a:t>
            </a:r>
            <a:r>
              <a:rPr lang="en-US" dirty="0">
                <a:solidFill>
                  <a:schemeClr val="tx1"/>
                </a:solidFill>
              </a:rPr>
              <a:t>:- the demand for a wide range of applications in environment , agriculture </a:t>
            </a:r>
            <a:endParaRPr lang="en-US" dirty="0" smtClean="0">
              <a:solidFill>
                <a:schemeClr val="tx1"/>
              </a:solidFill>
            </a:endParaRPr>
          </a:p>
          <a:p>
            <a:pPr marL="114300" indent="0" algn="just">
              <a:buNone/>
            </a:pPr>
            <a:r>
              <a:rPr lang="en-US" dirty="0">
                <a:solidFill>
                  <a:schemeClr val="tx1"/>
                </a:solidFill>
              </a:rPr>
              <a:t> </a:t>
            </a:r>
            <a:r>
              <a:rPr lang="en-US" dirty="0" smtClean="0">
                <a:solidFill>
                  <a:schemeClr val="tx1"/>
                </a:solidFill>
              </a:rPr>
              <a:t>  , </a:t>
            </a:r>
            <a:r>
              <a:rPr lang="en-US" dirty="0">
                <a:solidFill>
                  <a:schemeClr val="tx1"/>
                </a:solidFill>
              </a:rPr>
              <a:t>military ,industry and medical science has </a:t>
            </a:r>
            <a:r>
              <a:rPr lang="en-US" dirty="0" smtClean="0">
                <a:solidFill>
                  <a:schemeClr val="tx1"/>
                </a:solidFill>
              </a:rPr>
              <a:t>increased .</a:t>
            </a:r>
          </a:p>
          <a:p>
            <a:pPr algn="just"/>
            <a:r>
              <a:rPr lang="en-US" b="1" dirty="0" smtClean="0">
                <a:solidFill>
                  <a:schemeClr val="tx1"/>
                </a:solidFill>
              </a:rPr>
              <a:t>Steps in Image Processing:-</a:t>
            </a:r>
            <a:endParaRPr lang="en-US" dirty="0">
              <a:solidFill>
                <a:schemeClr val="tx1"/>
              </a:solidFill>
            </a:endParaRPr>
          </a:p>
          <a:p>
            <a:pPr algn="just"/>
            <a:r>
              <a:rPr lang="en-US" b="1" u="sng" dirty="0" smtClean="0">
                <a:solidFill>
                  <a:schemeClr val="tx1"/>
                </a:solidFill>
              </a:rPr>
              <a:t>Step1</a:t>
            </a:r>
            <a:r>
              <a:rPr lang="en-US" dirty="0" smtClean="0">
                <a:solidFill>
                  <a:schemeClr val="tx1"/>
                </a:solidFill>
              </a:rPr>
              <a:t>- </a:t>
            </a:r>
            <a:r>
              <a:rPr lang="en-US" dirty="0">
                <a:solidFill>
                  <a:schemeClr val="tx1"/>
                </a:solidFill>
              </a:rPr>
              <a:t>I</a:t>
            </a:r>
            <a:r>
              <a:rPr lang="en-US" b="1" dirty="0">
                <a:solidFill>
                  <a:schemeClr val="tx1"/>
                </a:solidFill>
              </a:rPr>
              <a:t>mage Acquisition( the image is captured by the </a:t>
            </a:r>
            <a:r>
              <a:rPr lang="en-US" b="1" dirty="0" smtClean="0">
                <a:solidFill>
                  <a:schemeClr val="tx1"/>
                </a:solidFill>
              </a:rPr>
              <a:t>sensor)</a:t>
            </a:r>
            <a:endParaRPr lang="en-US" dirty="0">
              <a:solidFill>
                <a:schemeClr val="tx1"/>
              </a:solidFill>
            </a:endParaRPr>
          </a:p>
          <a:p>
            <a:pPr algn="just"/>
            <a:r>
              <a:rPr lang="en-US" b="1" u="sng" dirty="0" smtClean="0">
                <a:solidFill>
                  <a:schemeClr val="tx1"/>
                </a:solidFill>
              </a:rPr>
              <a:t>Step2</a:t>
            </a:r>
            <a:r>
              <a:rPr lang="en-US" b="1" dirty="0" smtClean="0">
                <a:solidFill>
                  <a:schemeClr val="tx1"/>
                </a:solidFill>
              </a:rPr>
              <a:t>-Image Enhancement</a:t>
            </a:r>
            <a:endParaRPr lang="en-US" dirty="0">
              <a:solidFill>
                <a:schemeClr val="tx1"/>
              </a:solidFill>
            </a:endParaRPr>
          </a:p>
          <a:p>
            <a:pPr algn="just"/>
            <a:r>
              <a:rPr lang="en-US" b="1" u="sng" dirty="0" smtClean="0">
                <a:solidFill>
                  <a:schemeClr val="tx1"/>
                </a:solidFill>
              </a:rPr>
              <a:t>Step3</a:t>
            </a:r>
            <a:r>
              <a:rPr lang="en-US" b="1" dirty="0" smtClean="0">
                <a:solidFill>
                  <a:schemeClr val="tx1"/>
                </a:solidFill>
              </a:rPr>
              <a:t>- </a:t>
            </a:r>
            <a:r>
              <a:rPr lang="en-US" b="1" dirty="0">
                <a:solidFill>
                  <a:schemeClr val="tx1"/>
                </a:solidFill>
              </a:rPr>
              <a:t>Image </a:t>
            </a:r>
            <a:r>
              <a:rPr lang="en-US" b="1" dirty="0" smtClean="0">
                <a:solidFill>
                  <a:schemeClr val="tx1"/>
                </a:solidFill>
              </a:rPr>
              <a:t>restoration</a:t>
            </a:r>
            <a:endParaRPr lang="en-US" dirty="0">
              <a:solidFill>
                <a:schemeClr val="tx1"/>
              </a:solidFill>
            </a:endParaRPr>
          </a:p>
          <a:p>
            <a:pPr algn="just"/>
            <a:r>
              <a:rPr lang="en-US" b="1" u="sng" dirty="0" smtClean="0">
                <a:solidFill>
                  <a:schemeClr val="tx1"/>
                </a:solidFill>
              </a:rPr>
              <a:t>Step4</a:t>
            </a:r>
            <a:r>
              <a:rPr lang="en-US" b="1" dirty="0" smtClean="0">
                <a:solidFill>
                  <a:schemeClr val="tx1"/>
                </a:solidFill>
              </a:rPr>
              <a:t>- </a:t>
            </a:r>
            <a:r>
              <a:rPr lang="en-US" b="1" dirty="0" err="1">
                <a:solidFill>
                  <a:schemeClr val="tx1"/>
                </a:solidFill>
              </a:rPr>
              <a:t>Colour</a:t>
            </a:r>
            <a:r>
              <a:rPr lang="en-US" b="1" dirty="0">
                <a:solidFill>
                  <a:schemeClr val="tx1"/>
                </a:solidFill>
              </a:rPr>
              <a:t> Image </a:t>
            </a:r>
            <a:r>
              <a:rPr lang="en-US" b="1" dirty="0" smtClean="0">
                <a:solidFill>
                  <a:schemeClr val="tx1"/>
                </a:solidFill>
              </a:rPr>
              <a:t>Processing</a:t>
            </a:r>
            <a:endParaRPr lang="en-US" dirty="0">
              <a:solidFill>
                <a:schemeClr val="tx1"/>
              </a:solidFill>
            </a:endParaRPr>
          </a:p>
          <a:p>
            <a:pPr algn="just"/>
            <a:r>
              <a:rPr lang="en-US" b="1" u="sng" dirty="0" smtClean="0">
                <a:solidFill>
                  <a:schemeClr val="tx1"/>
                </a:solidFill>
              </a:rPr>
              <a:t>Step5</a:t>
            </a:r>
            <a:r>
              <a:rPr lang="en-US" b="1" dirty="0" smtClean="0">
                <a:solidFill>
                  <a:schemeClr val="tx1"/>
                </a:solidFill>
              </a:rPr>
              <a:t>- Wavelets</a:t>
            </a:r>
            <a:endParaRPr lang="en-US" dirty="0">
              <a:solidFill>
                <a:schemeClr val="tx1"/>
              </a:solidFill>
            </a:endParaRPr>
          </a:p>
          <a:p>
            <a:pPr algn="just"/>
            <a:r>
              <a:rPr lang="en-US" b="1" u="sng" dirty="0" smtClean="0">
                <a:solidFill>
                  <a:schemeClr val="tx1"/>
                </a:solidFill>
              </a:rPr>
              <a:t>Step6- Compression</a:t>
            </a:r>
            <a:endParaRPr lang="en-US" dirty="0">
              <a:solidFill>
                <a:schemeClr val="tx1"/>
              </a:solidFill>
            </a:endParaRPr>
          </a:p>
          <a:p>
            <a:pPr algn="just"/>
            <a:r>
              <a:rPr lang="en-US" b="1" u="sng" dirty="0" smtClean="0">
                <a:solidFill>
                  <a:schemeClr val="tx1"/>
                </a:solidFill>
              </a:rPr>
              <a:t>Step7-Morphological Processing</a:t>
            </a:r>
            <a:endParaRPr lang="en-US" dirty="0">
              <a:solidFill>
                <a:schemeClr val="tx1"/>
              </a:solidFill>
            </a:endParaRPr>
          </a:p>
          <a:p>
            <a:pPr algn="just"/>
            <a:r>
              <a:rPr lang="en-US" b="1" u="sng" dirty="0" smtClean="0">
                <a:solidFill>
                  <a:schemeClr val="tx1"/>
                </a:solidFill>
              </a:rPr>
              <a:t>Step8- </a:t>
            </a:r>
            <a:r>
              <a:rPr lang="en-US" b="1" u="sng" dirty="0">
                <a:solidFill>
                  <a:schemeClr val="tx1"/>
                </a:solidFill>
              </a:rPr>
              <a:t>Image Segmentation</a:t>
            </a:r>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p:txBody>
      </p:sp>
    </p:spTree>
    <p:extLst>
      <p:ext uri="{BB962C8B-B14F-4D97-AF65-F5344CB8AC3E}">
        <p14:creationId xmlns:p14="http://schemas.microsoft.com/office/powerpoint/2010/main" val="2334193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a:solidFill>
            <a:srgbClr val="FFFF00"/>
          </a:solidFill>
        </p:spPr>
        <p:txBody>
          <a:bodyPr>
            <a:normAutofit fontScale="70000" lnSpcReduction="20000"/>
          </a:bodyPr>
          <a:lstStyle/>
          <a:p>
            <a:pPr algn="just"/>
            <a:r>
              <a:rPr lang="en-US" dirty="0">
                <a:solidFill>
                  <a:schemeClr val="tx1"/>
                </a:solidFill>
              </a:rPr>
              <a:t>Digital image processing can increase visibility of details , can reduce noise , can adjust &amp;optimize contrast . If input is image &amp; description then output is also image &amp; with description . Along with digital image processing done, with computer vision &amp; computer graphics &amp; artificial </a:t>
            </a:r>
            <a:r>
              <a:rPr lang="en-US" dirty="0" err="1">
                <a:solidFill>
                  <a:schemeClr val="tx1"/>
                </a:solidFill>
              </a:rPr>
              <a:t>lintelligence</a:t>
            </a:r>
            <a:r>
              <a:rPr lang="en-US" dirty="0">
                <a:solidFill>
                  <a:schemeClr val="tx1"/>
                </a:solidFill>
              </a:rPr>
              <a:t> First of all there is problem domain .The image sensors after sensing the image with image processing hardware &amp; image processing software applied on , computer the hard copy device &amp; also a mass storage device display image .Image captured by camera &amp;sent to digital image processing system that gives its output as an processed image . After </a:t>
            </a:r>
            <a:r>
              <a:rPr lang="en-US" dirty="0" err="1">
                <a:solidFill>
                  <a:schemeClr val="tx1"/>
                </a:solidFill>
              </a:rPr>
              <a:t>accquisition</a:t>
            </a:r>
            <a:r>
              <a:rPr lang="en-US" dirty="0">
                <a:solidFill>
                  <a:schemeClr val="tx1"/>
                </a:solidFill>
              </a:rPr>
              <a:t> of image , processing done &amp; a comparison is made based on knowledge &amp; associative storage resulting as an output image .</a:t>
            </a:r>
          </a:p>
          <a:p>
            <a:pPr algn="just"/>
            <a:r>
              <a:rPr lang="en-US" dirty="0">
                <a:solidFill>
                  <a:schemeClr val="tx1"/>
                </a:solidFill>
              </a:rPr>
              <a:t>Image processing which is a low level process reduce noise , does contrast , enhancement , image sharpening .Then image analysis done which is a mid level process . It does Segmentation &amp; Classification . Then there is vision derived which is a high level process . It is making sense of an ensemble of </a:t>
            </a:r>
            <a:r>
              <a:rPr lang="en-US" dirty="0" err="1">
                <a:solidFill>
                  <a:schemeClr val="tx1"/>
                </a:solidFill>
              </a:rPr>
              <a:t>recognised</a:t>
            </a:r>
            <a:r>
              <a:rPr lang="en-US" dirty="0">
                <a:solidFill>
                  <a:schemeClr val="tx1"/>
                </a:solidFill>
              </a:rPr>
              <a:t> </a:t>
            </a:r>
            <a:r>
              <a:rPr lang="en-US" dirty="0" smtClean="0">
                <a:solidFill>
                  <a:schemeClr val="tx1"/>
                </a:solidFill>
              </a:rPr>
              <a:t>objects .</a:t>
            </a:r>
          </a:p>
          <a:p>
            <a:pPr algn="just"/>
            <a:r>
              <a:rPr lang="en-US" b="1" i="1" dirty="0" smtClean="0">
                <a:solidFill>
                  <a:schemeClr val="tx1"/>
                </a:solidFill>
              </a:rPr>
              <a:t> </a:t>
            </a:r>
            <a:r>
              <a:rPr lang="en-US" b="1" dirty="0" smtClean="0">
                <a:solidFill>
                  <a:schemeClr val="tx1"/>
                </a:solidFill>
              </a:rPr>
              <a:t>Some techniques that are used for Digital image processing are:-</a:t>
            </a:r>
            <a:endParaRPr lang="en-US" dirty="0">
              <a:solidFill>
                <a:schemeClr val="tx1"/>
              </a:solidFill>
            </a:endParaRPr>
          </a:p>
          <a:p>
            <a:pPr marL="457200" indent="-457200" algn="just">
              <a:buAutoNum type="arabicPeriod"/>
            </a:pPr>
            <a:r>
              <a:rPr lang="en-US" b="1" dirty="0" err="1" smtClean="0">
                <a:solidFill>
                  <a:schemeClr val="tx1"/>
                </a:solidFill>
              </a:rPr>
              <a:t>Anistropic</a:t>
            </a:r>
            <a:r>
              <a:rPr lang="en-US" b="1" dirty="0" smtClean="0">
                <a:solidFill>
                  <a:schemeClr val="tx1"/>
                </a:solidFill>
              </a:rPr>
              <a:t>  Diffusion</a:t>
            </a:r>
            <a:endParaRPr lang="en-US" dirty="0">
              <a:solidFill>
                <a:schemeClr val="tx1"/>
              </a:solidFill>
            </a:endParaRPr>
          </a:p>
          <a:p>
            <a:pPr marL="457200" indent="-457200" algn="just">
              <a:buAutoNum type="arabicPeriod"/>
            </a:pPr>
            <a:r>
              <a:rPr lang="en-US" b="1" dirty="0" smtClean="0">
                <a:solidFill>
                  <a:schemeClr val="tx1"/>
                </a:solidFill>
              </a:rPr>
              <a:t>Hidden </a:t>
            </a:r>
            <a:r>
              <a:rPr lang="en-US" b="1" dirty="0">
                <a:solidFill>
                  <a:schemeClr val="tx1"/>
                </a:solidFill>
              </a:rPr>
              <a:t>Markov </a:t>
            </a:r>
            <a:r>
              <a:rPr lang="en-US" b="1" dirty="0" smtClean="0">
                <a:solidFill>
                  <a:schemeClr val="tx1"/>
                </a:solidFill>
              </a:rPr>
              <a:t>Models</a:t>
            </a:r>
            <a:endParaRPr lang="en-US" dirty="0">
              <a:solidFill>
                <a:schemeClr val="tx1"/>
              </a:solidFill>
            </a:endParaRPr>
          </a:p>
          <a:p>
            <a:pPr marL="457200" indent="-457200" algn="just">
              <a:buAutoNum type="arabicPeriod"/>
            </a:pPr>
            <a:r>
              <a:rPr lang="en-US" b="1" dirty="0" smtClean="0">
                <a:solidFill>
                  <a:schemeClr val="tx1"/>
                </a:solidFill>
              </a:rPr>
              <a:t>Image Editing</a:t>
            </a:r>
            <a:endParaRPr lang="en-US" dirty="0">
              <a:solidFill>
                <a:schemeClr val="tx1"/>
              </a:solidFill>
            </a:endParaRPr>
          </a:p>
          <a:p>
            <a:pPr marL="457200" indent="-457200" algn="just">
              <a:buAutoNum type="arabicPeriod"/>
            </a:pPr>
            <a:r>
              <a:rPr lang="en-US" b="1" dirty="0" smtClean="0">
                <a:solidFill>
                  <a:schemeClr val="tx1"/>
                </a:solidFill>
              </a:rPr>
              <a:t>Image Restoration</a:t>
            </a:r>
            <a:endParaRPr lang="en-US" dirty="0">
              <a:solidFill>
                <a:schemeClr val="tx1"/>
              </a:solidFill>
            </a:endParaRPr>
          </a:p>
          <a:p>
            <a:pPr marL="457200" indent="-457200" algn="just">
              <a:buAutoNum type="arabicPeriod"/>
            </a:pPr>
            <a:r>
              <a:rPr lang="en-US" b="1" dirty="0" smtClean="0">
                <a:solidFill>
                  <a:schemeClr val="tx1"/>
                </a:solidFill>
              </a:rPr>
              <a:t>Independent </a:t>
            </a:r>
            <a:r>
              <a:rPr lang="en-US" b="1" dirty="0">
                <a:solidFill>
                  <a:schemeClr val="tx1"/>
                </a:solidFill>
              </a:rPr>
              <a:t>Component </a:t>
            </a:r>
            <a:r>
              <a:rPr lang="en-US" b="1" dirty="0" smtClean="0">
                <a:solidFill>
                  <a:schemeClr val="tx1"/>
                </a:solidFill>
              </a:rPr>
              <a:t>Analysis</a:t>
            </a:r>
            <a:endParaRPr lang="en-US" dirty="0">
              <a:solidFill>
                <a:schemeClr val="tx1"/>
              </a:solidFill>
            </a:endParaRPr>
          </a:p>
          <a:p>
            <a:pPr marL="457200" indent="-457200" algn="just">
              <a:buAutoNum type="arabicPeriod"/>
            </a:pPr>
            <a:r>
              <a:rPr lang="en-US" b="1" dirty="0" smtClean="0">
                <a:solidFill>
                  <a:schemeClr val="tx1"/>
                </a:solidFill>
              </a:rPr>
              <a:t>Linear Filtering</a:t>
            </a:r>
            <a:endParaRPr lang="en-US" dirty="0">
              <a:solidFill>
                <a:schemeClr val="tx1"/>
              </a:solidFill>
            </a:endParaRPr>
          </a:p>
          <a:p>
            <a:pPr marL="457200" indent="-457200" algn="just">
              <a:buAutoNum type="arabicPeriod"/>
            </a:pPr>
            <a:r>
              <a:rPr lang="en-US" b="1" dirty="0" smtClean="0">
                <a:solidFill>
                  <a:schemeClr val="tx1"/>
                </a:solidFill>
              </a:rPr>
              <a:t>Neural </a:t>
            </a:r>
            <a:r>
              <a:rPr lang="en-US" b="1" dirty="0">
                <a:solidFill>
                  <a:schemeClr val="tx1"/>
                </a:solidFill>
              </a:rPr>
              <a:t>Networks </a:t>
            </a:r>
            <a:endParaRPr lang="en-US" dirty="0">
              <a:solidFill>
                <a:schemeClr val="tx1"/>
              </a:solidFill>
            </a:endParaRPr>
          </a:p>
          <a:p>
            <a:pPr marL="457200" indent="-457200" algn="just">
              <a:buAutoNum type="arabicPeriod"/>
            </a:pPr>
            <a:r>
              <a:rPr lang="en-US" b="1" dirty="0" smtClean="0">
                <a:solidFill>
                  <a:schemeClr val="tx1"/>
                </a:solidFill>
              </a:rPr>
              <a:t>Partial </a:t>
            </a:r>
            <a:r>
              <a:rPr lang="en-US" b="1" dirty="0">
                <a:solidFill>
                  <a:schemeClr val="tx1"/>
                </a:solidFill>
              </a:rPr>
              <a:t>Differential Equations</a:t>
            </a:r>
            <a:endParaRPr lang="en-US" dirty="0">
              <a:solidFill>
                <a:schemeClr val="tx1"/>
              </a:solidFill>
            </a:endParaRPr>
          </a:p>
          <a:p>
            <a:r>
              <a:rPr lang="en-US" b="1" dirty="0">
                <a:solidFill>
                  <a:schemeClr val="tx1"/>
                </a:solidFill>
              </a:rPr>
              <a:t> </a:t>
            </a:r>
            <a:endParaRPr lang="en-US" dirty="0">
              <a:solidFill>
                <a:schemeClr val="tx1"/>
              </a:solidFill>
            </a:endParaRPr>
          </a:p>
          <a:p>
            <a:pPr algn="just"/>
            <a:endParaRPr lang="en-US" dirty="0">
              <a:solidFill>
                <a:schemeClr val="bg1"/>
              </a:solidFill>
            </a:endParaRPr>
          </a:p>
          <a:p>
            <a:pPr algn="just"/>
            <a:r>
              <a:rPr lang="en-US" dirty="0">
                <a:solidFill>
                  <a:schemeClr val="bg1"/>
                </a:solidFill>
              </a:rPr>
              <a:t> </a:t>
            </a:r>
          </a:p>
          <a:p>
            <a:pPr algn="just"/>
            <a:endParaRPr lang="en-US" dirty="0">
              <a:solidFill>
                <a:schemeClr val="bg2"/>
              </a:solidFill>
            </a:endParaRPr>
          </a:p>
        </p:txBody>
      </p:sp>
    </p:spTree>
    <p:extLst>
      <p:ext uri="{BB962C8B-B14F-4D97-AF65-F5344CB8AC3E}">
        <p14:creationId xmlns:p14="http://schemas.microsoft.com/office/powerpoint/2010/main" val="31366074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373</TotalTime>
  <Words>1054</Words>
  <Application>Microsoft Office PowerPoint</Application>
  <PresentationFormat>On-screen Show (4:3)</PresentationFormat>
  <Paragraphs>141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Apothecary</vt:lpstr>
      <vt:lpstr>IMAGE  PROCESSING  SYSTEM  FOR LEATHER  DEFECT  IDENTIFICATION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meher kumar</dc:creator>
  <cp:lastModifiedBy>meher kumar</cp:lastModifiedBy>
  <cp:revision>29</cp:revision>
  <dcterms:created xsi:type="dcterms:W3CDTF">2006-08-16T00:00:00Z</dcterms:created>
  <dcterms:modified xsi:type="dcterms:W3CDTF">2021-11-30T03:31:46Z</dcterms:modified>
</cp:coreProperties>
</file>