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8"/>
  </p:notesMasterIdLst>
  <p:sldIdLst>
    <p:sldId id="270"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45" d="100"/>
          <a:sy n="45" d="100"/>
        </p:scale>
        <p:origin x="-1411" y="-1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850159-A242-4C2B-BF28-2EEA9CAF6B3C}" type="datetimeFigureOut">
              <a:rPr lang="en-US" smtClean="0"/>
              <a:t>11/28/2021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D3B0FAA-5ACB-4503-9D59-EB2A0729432F}" type="slidenum">
              <a:rPr lang="en-US" smtClean="0"/>
              <a:t>‹#›</a:t>
            </a:fld>
            <a:endParaRPr lang="en-US"/>
          </a:p>
        </p:txBody>
      </p:sp>
    </p:spTree>
    <p:extLst>
      <p:ext uri="{BB962C8B-B14F-4D97-AF65-F5344CB8AC3E}">
        <p14:creationId xmlns:p14="http://schemas.microsoft.com/office/powerpoint/2010/main" val="10079338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D3B0FAA-5ACB-4503-9D59-EB2A0729432F}" type="slidenum">
              <a:rPr lang="en-US" smtClean="0"/>
              <a:t>14</a:t>
            </a:fld>
            <a:endParaRPr lang="en-US"/>
          </a:p>
        </p:txBody>
      </p:sp>
    </p:spTree>
    <p:extLst>
      <p:ext uri="{BB962C8B-B14F-4D97-AF65-F5344CB8AC3E}">
        <p14:creationId xmlns:p14="http://schemas.microsoft.com/office/powerpoint/2010/main" val="845615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11/28/2021</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8.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9140000">
            <a:off x="868003" y="1866520"/>
            <a:ext cx="5648623" cy="1049161"/>
          </a:xfrm>
        </p:spPr>
        <p:txBody>
          <a:bodyPr/>
          <a:lstStyle/>
          <a:p>
            <a:r>
              <a:rPr lang="en-US" dirty="0" smtClean="0"/>
              <a:t>QUALITY CONTROL FOR EVA SHOE PRODUCTION</a:t>
            </a:r>
            <a:endParaRPr lang="en-US" dirty="0"/>
          </a:p>
        </p:txBody>
      </p:sp>
      <p:sp>
        <p:nvSpPr>
          <p:cNvPr id="3" name="Subtitle 2"/>
          <p:cNvSpPr>
            <a:spLocks noGrp="1"/>
          </p:cNvSpPr>
          <p:nvPr>
            <p:ph type="subTitle" idx="1"/>
          </p:nvPr>
        </p:nvSpPr>
        <p:spPr/>
        <p:txBody>
          <a:bodyPr>
            <a:normAutofit/>
          </a:bodyPr>
          <a:lstStyle/>
          <a:p>
            <a:r>
              <a:rPr lang="en-US" sz="1600" b="1" dirty="0" smtClean="0"/>
              <a:t>MINOR PROJECT(GUIDE:-</a:t>
            </a:r>
            <a:r>
              <a:rPr lang="en-US" sz="1600" b="1" dirty="0" err="1" smtClean="0"/>
              <a:t>Prof.d.k.chaturvedi</a:t>
            </a:r>
            <a:endParaRPr lang="en-US" sz="1600" b="1" dirty="0" smtClean="0"/>
          </a:p>
        </p:txBody>
      </p:sp>
      <p:sp>
        <p:nvSpPr>
          <p:cNvPr id="4" name="TextBox 3"/>
          <p:cNvSpPr txBox="1"/>
          <p:nvPr/>
        </p:nvSpPr>
        <p:spPr>
          <a:xfrm>
            <a:off x="5486400" y="4953000"/>
            <a:ext cx="3657600" cy="1477328"/>
          </a:xfrm>
          <a:prstGeom prst="rect">
            <a:avLst/>
          </a:prstGeom>
          <a:noFill/>
        </p:spPr>
        <p:txBody>
          <a:bodyPr wrap="square" rtlCol="0">
            <a:spAutoFit/>
          </a:bodyPr>
          <a:lstStyle/>
          <a:p>
            <a:r>
              <a:rPr lang="en-US" dirty="0" smtClean="0"/>
              <a:t>SUBMITTED BY:- MEHER KUMAR</a:t>
            </a:r>
          </a:p>
          <a:p>
            <a:r>
              <a:rPr lang="en-US" dirty="0" smtClean="0"/>
              <a:t>M-TECH PART TIME</a:t>
            </a:r>
          </a:p>
          <a:p>
            <a:r>
              <a:rPr lang="en-US" dirty="0" smtClean="0"/>
              <a:t>6</a:t>
            </a:r>
            <a:r>
              <a:rPr lang="en-US" baseline="30000" dirty="0" smtClean="0"/>
              <a:t>TH</a:t>
            </a:r>
            <a:r>
              <a:rPr lang="en-US" dirty="0" smtClean="0"/>
              <a:t> SEMESTER</a:t>
            </a:r>
          </a:p>
          <a:p>
            <a:r>
              <a:rPr lang="en-US" dirty="0" smtClean="0"/>
              <a:t>3</a:t>
            </a:r>
            <a:r>
              <a:rPr lang="en-US" baseline="30000" dirty="0" smtClean="0"/>
              <a:t>RD</a:t>
            </a:r>
            <a:r>
              <a:rPr lang="en-US" dirty="0" smtClean="0"/>
              <a:t> YEAR</a:t>
            </a:r>
          </a:p>
          <a:p>
            <a:endParaRPr lang="en-US" dirty="0"/>
          </a:p>
        </p:txBody>
      </p:sp>
      <p:sp>
        <p:nvSpPr>
          <p:cNvPr id="5" name="TextBox 4"/>
          <p:cNvSpPr txBox="1"/>
          <p:nvPr/>
        </p:nvSpPr>
        <p:spPr>
          <a:xfrm>
            <a:off x="304800" y="457200"/>
            <a:ext cx="2895600" cy="369332"/>
          </a:xfrm>
          <a:prstGeom prst="rect">
            <a:avLst/>
          </a:prstGeom>
          <a:noFill/>
        </p:spPr>
        <p:txBody>
          <a:bodyPr wrap="square" rtlCol="0">
            <a:spAutoFit/>
          </a:bodyPr>
          <a:lstStyle/>
          <a:p>
            <a:r>
              <a:rPr lang="en-US" b="1" dirty="0" smtClean="0"/>
              <a:t>COURSE CODE:- PEE411</a:t>
            </a:r>
            <a:endParaRPr lang="en-US" b="1" dirty="0"/>
          </a:p>
        </p:txBody>
      </p:sp>
    </p:spTree>
    <p:extLst>
      <p:ext uri="{BB962C8B-B14F-4D97-AF65-F5344CB8AC3E}">
        <p14:creationId xmlns:p14="http://schemas.microsoft.com/office/powerpoint/2010/main" val="1510805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fontScale="92500" lnSpcReduction="20000"/>
          </a:bodyPr>
          <a:lstStyle/>
          <a:p>
            <a:endParaRPr lang="en-US" sz="2000" u="sng" dirty="0" smtClean="0"/>
          </a:p>
          <a:p>
            <a:endParaRPr lang="en-US" sz="2000" u="sng" dirty="0"/>
          </a:p>
          <a:p>
            <a:r>
              <a:rPr lang="en-US" sz="2000" u="sng" dirty="0" smtClean="0"/>
              <a:t>  </a:t>
            </a:r>
          </a:p>
          <a:p>
            <a:r>
              <a:rPr lang="en-US" sz="2000" u="sng" dirty="0" err="1" smtClean="0"/>
              <a:t>Kmeans</a:t>
            </a:r>
            <a:r>
              <a:rPr lang="en-US" sz="2000" u="sng" dirty="0" smtClean="0"/>
              <a:t>- </a:t>
            </a:r>
            <a:r>
              <a:rPr lang="en-US" sz="2000" b="0" dirty="0" smtClean="0"/>
              <a:t>- </a:t>
            </a:r>
            <a:r>
              <a:rPr lang="en-US" sz="2000" b="0" dirty="0"/>
              <a:t>k-means </a:t>
            </a:r>
            <a:r>
              <a:rPr lang="en-US" sz="2000" b="0" dirty="0" smtClean="0"/>
              <a:t>clustering .</a:t>
            </a:r>
          </a:p>
          <a:p>
            <a:pPr algn="just"/>
            <a:r>
              <a:rPr lang="en-US" sz="2000" b="0" dirty="0" smtClean="0"/>
              <a:t>This </a:t>
            </a:r>
            <a:r>
              <a:rPr lang="en-US" sz="2000" b="0" dirty="0"/>
              <a:t>MATLAB function performs k-means clustering to partition the observations of the n-by-p data matrix X into k clusters, and returns an n-by-1 vector (</a:t>
            </a:r>
            <a:r>
              <a:rPr lang="en-US" sz="2000" b="0" dirty="0" err="1"/>
              <a:t>idx</a:t>
            </a:r>
            <a:r>
              <a:rPr lang="en-US" sz="2000" b="0" dirty="0"/>
              <a:t>) containing cluster indices of each observation.</a:t>
            </a:r>
          </a:p>
          <a:p>
            <a:r>
              <a:rPr lang="en-US" sz="2000" u="sng" dirty="0" smtClean="0"/>
              <a:t>Rgb2gray </a:t>
            </a:r>
            <a:r>
              <a:rPr lang="en-US" sz="2000" b="0" dirty="0" smtClean="0"/>
              <a:t>- </a:t>
            </a:r>
            <a:r>
              <a:rPr lang="en-US" sz="2000" b="0" dirty="0"/>
              <a:t>Convert RGB image or </a:t>
            </a:r>
            <a:r>
              <a:rPr lang="en-US" sz="2000" b="0" dirty="0" err="1"/>
              <a:t>colormap</a:t>
            </a:r>
            <a:r>
              <a:rPr lang="en-US" sz="2000" b="0" dirty="0"/>
              <a:t> to grayscale</a:t>
            </a:r>
          </a:p>
          <a:p>
            <a:r>
              <a:rPr lang="en-US" sz="2000" b="0" dirty="0"/>
              <a:t>This MATLAB function converts the </a:t>
            </a:r>
            <a:r>
              <a:rPr lang="en-US" sz="2000" b="0" dirty="0" err="1"/>
              <a:t>truecolor</a:t>
            </a:r>
            <a:r>
              <a:rPr lang="en-US" sz="2000" b="0" dirty="0"/>
              <a:t> image RGB to the grayscale image I.</a:t>
            </a:r>
          </a:p>
          <a:p>
            <a:r>
              <a:rPr lang="en-US" sz="2000" u="sng" dirty="0" err="1" smtClean="0"/>
              <a:t>Imsegkmeans</a:t>
            </a:r>
            <a:r>
              <a:rPr lang="en-US" sz="2000" u="sng" dirty="0" smtClean="0"/>
              <a:t> </a:t>
            </a:r>
            <a:r>
              <a:rPr lang="en-US" sz="2000" b="0" dirty="0" smtClean="0"/>
              <a:t>- </a:t>
            </a:r>
            <a:r>
              <a:rPr lang="en-US" sz="2000" b="0" dirty="0"/>
              <a:t>K-means clustering based image segmentation</a:t>
            </a:r>
          </a:p>
          <a:p>
            <a:pPr algn="just"/>
            <a:r>
              <a:rPr lang="en-US" sz="2000" b="0" dirty="0"/>
              <a:t>This MATLAB function segments image I into k clusters by performing k-means clustering and returns the segmented labeled output in L.</a:t>
            </a:r>
          </a:p>
          <a:p>
            <a:r>
              <a:rPr lang="en-US" sz="2000" u="sng" dirty="0"/>
              <a:t>label2rgb</a:t>
            </a:r>
            <a:r>
              <a:rPr lang="en-US" sz="2000" b="0" dirty="0"/>
              <a:t> </a:t>
            </a:r>
            <a:r>
              <a:rPr lang="en-US" sz="2000" b="0" dirty="0" smtClean="0"/>
              <a:t> - </a:t>
            </a:r>
            <a:r>
              <a:rPr lang="en-US" sz="2000" b="0" dirty="0"/>
              <a:t>Convert label matrix into RGB image</a:t>
            </a:r>
          </a:p>
          <a:p>
            <a:pPr algn="just"/>
            <a:r>
              <a:rPr lang="en-US" sz="2000" b="0" dirty="0"/>
              <a:t>This MATLAB function converts a label image, L into an RGB color image for the purpose of visualizing the labeled regions.</a:t>
            </a:r>
          </a:p>
          <a:p>
            <a:r>
              <a:rPr lang="en-US" sz="2000" dirty="0" err="1" smtClean="0"/>
              <a:t>Meshgrid</a:t>
            </a:r>
            <a:r>
              <a:rPr lang="en-US" sz="2000" dirty="0" smtClean="0"/>
              <a:t> </a:t>
            </a:r>
            <a:r>
              <a:rPr lang="en-US" sz="2000" b="0" dirty="0" smtClean="0"/>
              <a:t>- </a:t>
            </a:r>
            <a:r>
              <a:rPr lang="en-US" sz="2000" b="0" dirty="0"/>
              <a:t>Provides the mesh Plot</a:t>
            </a:r>
          </a:p>
          <a:p>
            <a:pPr algn="just"/>
            <a:r>
              <a:rPr lang="en-US" sz="2000" b="0" dirty="0"/>
              <a:t>This MATLAB function creates a mesh plot which is a three dimensional surface   having solid edge colors &amp; no  face colors</a:t>
            </a:r>
          </a:p>
          <a:p>
            <a:r>
              <a:rPr lang="en-US" sz="2000" b="0" dirty="0"/>
              <a:t> </a:t>
            </a:r>
            <a:r>
              <a:rPr lang="en-US" sz="2000" dirty="0" err="1" smtClean="0"/>
              <a:t>FeatureSet</a:t>
            </a:r>
            <a:r>
              <a:rPr lang="en-US" sz="2000" dirty="0" smtClean="0"/>
              <a:t> </a:t>
            </a:r>
            <a:r>
              <a:rPr lang="en-US" sz="2000" b="0" dirty="0" smtClean="0"/>
              <a:t>- </a:t>
            </a:r>
            <a:r>
              <a:rPr lang="en-US" sz="2000" b="0" dirty="0"/>
              <a:t>Provide high level feature</a:t>
            </a:r>
          </a:p>
          <a:p>
            <a:r>
              <a:rPr lang="en-US" sz="2000" b="0" dirty="0"/>
              <a:t>This MATLAB function Extracting high level feature from data of concatenate arrays .</a:t>
            </a:r>
          </a:p>
          <a:p>
            <a:r>
              <a:rPr lang="en-US" sz="2000" b="0" dirty="0"/>
              <a:t> </a:t>
            </a:r>
          </a:p>
          <a:p>
            <a:endParaRPr lang="en-US" sz="2000" dirty="0"/>
          </a:p>
        </p:txBody>
      </p:sp>
    </p:spTree>
    <p:extLst>
      <p:ext uri="{BB962C8B-B14F-4D97-AF65-F5344CB8AC3E}">
        <p14:creationId xmlns:p14="http://schemas.microsoft.com/office/powerpoint/2010/main" val="3826653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inVertical)">
                                      <p:cBhvr>
                                        <p:cTn id="19" dur="500"/>
                                        <p:tgtEl>
                                          <p:spTgt spid="3">
                                            <p:txEl>
                                              <p:pRg st="7" end="7"/>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arn(inVertical)">
                                      <p:cBhvr>
                                        <p:cTn id="22" dur="500"/>
                                        <p:tgtEl>
                                          <p:spTgt spid="3">
                                            <p:txEl>
                                              <p:pRg st="8" end="8"/>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barn(inVertical)">
                                      <p:cBhvr>
                                        <p:cTn id="25" dur="500"/>
                                        <p:tgtEl>
                                          <p:spTgt spid="3">
                                            <p:txEl>
                                              <p:pRg st="9" end="9"/>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Effect transition="in" filter="barn(inVertical)">
                                      <p:cBhvr>
                                        <p:cTn id="28" dur="500"/>
                                        <p:tgtEl>
                                          <p:spTgt spid="3">
                                            <p:txEl>
                                              <p:pRg st="10" end="10"/>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animEffect transition="in" filter="barn(inVertical)">
                                      <p:cBhvr>
                                        <p:cTn id="31" dur="500"/>
                                        <p:tgtEl>
                                          <p:spTgt spid="3">
                                            <p:txEl>
                                              <p:pRg st="11" end="11"/>
                                            </p:txEl>
                                          </p:spTgt>
                                        </p:tgtEl>
                                      </p:cBhvr>
                                    </p:animEffect>
                                  </p:childTnLst>
                                </p:cTn>
                              </p:par>
                              <p:par>
                                <p:cTn id="32" presetID="16" presetClass="entr" presetSubtype="21" fill="hold" nodeType="withEffect">
                                  <p:stCondLst>
                                    <p:cond delay="0"/>
                                  </p:stCondLst>
                                  <p:childTnLst>
                                    <p:set>
                                      <p:cBhvr>
                                        <p:cTn id="33" dur="1" fill="hold">
                                          <p:stCondLst>
                                            <p:cond delay="0"/>
                                          </p:stCondLst>
                                        </p:cTn>
                                        <p:tgtEl>
                                          <p:spTgt spid="3">
                                            <p:txEl>
                                              <p:pRg st="12" end="12"/>
                                            </p:txEl>
                                          </p:spTgt>
                                        </p:tgtEl>
                                        <p:attrNameLst>
                                          <p:attrName>style.visibility</p:attrName>
                                        </p:attrNameLst>
                                      </p:cBhvr>
                                      <p:to>
                                        <p:strVal val="visible"/>
                                      </p:to>
                                    </p:set>
                                    <p:animEffect transition="in" filter="barn(inVertical)">
                                      <p:cBhvr>
                                        <p:cTn id="34" dur="500"/>
                                        <p:tgtEl>
                                          <p:spTgt spid="3">
                                            <p:txEl>
                                              <p:pRg st="12" end="12"/>
                                            </p:txEl>
                                          </p:spTgt>
                                        </p:tgtEl>
                                      </p:cBhvr>
                                    </p:animEffect>
                                  </p:childTnLst>
                                </p:cTn>
                              </p:par>
                              <p:par>
                                <p:cTn id="35" presetID="16" presetClass="entr" presetSubtype="21" fill="hold" nodeType="withEffect">
                                  <p:stCondLst>
                                    <p:cond delay="0"/>
                                  </p:stCondLst>
                                  <p:childTnLst>
                                    <p:set>
                                      <p:cBhvr>
                                        <p:cTn id="36" dur="1" fill="hold">
                                          <p:stCondLst>
                                            <p:cond delay="0"/>
                                          </p:stCondLst>
                                        </p:cTn>
                                        <p:tgtEl>
                                          <p:spTgt spid="3">
                                            <p:txEl>
                                              <p:pRg st="13" end="13"/>
                                            </p:txEl>
                                          </p:spTgt>
                                        </p:tgtEl>
                                        <p:attrNameLst>
                                          <p:attrName>style.visibility</p:attrName>
                                        </p:attrNameLst>
                                      </p:cBhvr>
                                      <p:to>
                                        <p:strVal val="visible"/>
                                      </p:to>
                                    </p:set>
                                    <p:animEffect transition="in" filter="barn(inVertical)">
                                      <p:cBhvr>
                                        <p:cTn id="37" dur="500"/>
                                        <p:tgtEl>
                                          <p:spTgt spid="3">
                                            <p:txEl>
                                              <p:pRg st="13" end="13"/>
                                            </p:txEl>
                                          </p:spTgt>
                                        </p:tgtEl>
                                      </p:cBhvr>
                                    </p:animEffect>
                                  </p:childTnLst>
                                </p:cTn>
                              </p:par>
                              <p:par>
                                <p:cTn id="38" presetID="16" presetClass="entr" presetSubtype="21" fill="hold" nodeType="withEffect">
                                  <p:stCondLst>
                                    <p:cond delay="0"/>
                                  </p:stCondLst>
                                  <p:childTnLst>
                                    <p:set>
                                      <p:cBhvr>
                                        <p:cTn id="39" dur="1" fill="hold">
                                          <p:stCondLst>
                                            <p:cond delay="0"/>
                                          </p:stCondLst>
                                        </p:cTn>
                                        <p:tgtEl>
                                          <p:spTgt spid="3">
                                            <p:txEl>
                                              <p:pRg st="14" end="14"/>
                                            </p:txEl>
                                          </p:spTgt>
                                        </p:tgtEl>
                                        <p:attrNameLst>
                                          <p:attrName>style.visibility</p:attrName>
                                        </p:attrNameLst>
                                      </p:cBhvr>
                                      <p:to>
                                        <p:strVal val="visible"/>
                                      </p:to>
                                    </p:set>
                                    <p:animEffect transition="in" filter="barn(inVertical)">
                                      <p:cBhvr>
                                        <p:cTn id="40" dur="500"/>
                                        <p:tgtEl>
                                          <p:spTgt spid="3">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a:bodyPr>
          <a:lstStyle/>
          <a:p>
            <a:endParaRPr lang="en-US" sz="2000" dirty="0" smtClean="0"/>
          </a:p>
          <a:p>
            <a:endParaRPr lang="en-US" sz="2000" dirty="0"/>
          </a:p>
          <a:p>
            <a:endParaRPr lang="en-US" sz="2000" dirty="0"/>
          </a:p>
          <a:p>
            <a:r>
              <a:rPr lang="en-US" sz="2000" dirty="0" err="1" smtClean="0"/>
              <a:t>pca</a:t>
            </a:r>
            <a:r>
              <a:rPr lang="en-US" sz="2000" dirty="0" smtClean="0"/>
              <a:t>(X</a:t>
            </a:r>
            <a:r>
              <a:rPr lang="en-US" sz="2000" b="0" dirty="0"/>
              <a:t>)- Provide </a:t>
            </a:r>
            <a:r>
              <a:rPr lang="en-US" sz="2000" b="0" dirty="0" err="1"/>
              <a:t>pca</a:t>
            </a:r>
            <a:r>
              <a:rPr lang="en-US" sz="2000" b="0" dirty="0"/>
              <a:t> analysis           </a:t>
            </a:r>
          </a:p>
          <a:p>
            <a:r>
              <a:rPr lang="en-US" sz="2000" b="0" dirty="0"/>
              <a:t>This MATLAB function Does principle component analysis of raw data .</a:t>
            </a:r>
          </a:p>
          <a:p>
            <a:r>
              <a:rPr lang="en-US" sz="2000" dirty="0" err="1" smtClean="0"/>
              <a:t>Repmat</a:t>
            </a:r>
            <a:r>
              <a:rPr lang="en-US" sz="2000" b="0" dirty="0" smtClean="0"/>
              <a:t>- </a:t>
            </a:r>
            <a:r>
              <a:rPr lang="en-US" sz="2000" b="0" dirty="0"/>
              <a:t>Provides </a:t>
            </a:r>
            <a:r>
              <a:rPr lang="en-US" sz="2000" b="0" dirty="0" err="1"/>
              <a:t>Repetetion</a:t>
            </a:r>
            <a:r>
              <a:rPr lang="en-US" sz="2000" b="0" dirty="0"/>
              <a:t> of copies of Arrays .</a:t>
            </a:r>
          </a:p>
          <a:p>
            <a:r>
              <a:rPr lang="en-US" sz="2000" b="0" dirty="0"/>
              <a:t>This MATLAB function Repeat copies of arrays .</a:t>
            </a:r>
          </a:p>
          <a:p>
            <a:r>
              <a:rPr lang="en-US" sz="2000" b="0" dirty="0"/>
              <a:t> </a:t>
            </a:r>
            <a:r>
              <a:rPr lang="en-US" sz="2000" dirty="0" err="1" smtClean="0"/>
              <a:t>Imshowpair</a:t>
            </a:r>
            <a:r>
              <a:rPr lang="en-US" sz="2000" b="0" dirty="0" smtClean="0"/>
              <a:t>- </a:t>
            </a:r>
            <a:r>
              <a:rPr lang="en-US" sz="2000" b="0" dirty="0"/>
              <a:t>Provides Montage of multiple images .</a:t>
            </a:r>
          </a:p>
          <a:p>
            <a:r>
              <a:rPr lang="en-US" sz="2000" b="0" dirty="0"/>
              <a:t>This MATLAB function display multiple image frames as rectangular montage.</a:t>
            </a:r>
          </a:p>
          <a:p>
            <a:r>
              <a:rPr lang="en-US" sz="2000" b="0" dirty="0"/>
              <a:t> </a:t>
            </a:r>
            <a:r>
              <a:rPr lang="en-US" sz="2000" dirty="0" err="1" smtClean="0"/>
              <a:t>Labeloverlay</a:t>
            </a:r>
            <a:r>
              <a:rPr lang="en-US" sz="2000" b="0" dirty="0" smtClean="0"/>
              <a:t>- </a:t>
            </a:r>
            <a:r>
              <a:rPr lang="en-US" sz="2000" b="0" dirty="0"/>
              <a:t>Provides overlaying of label matrix .</a:t>
            </a:r>
          </a:p>
          <a:p>
            <a:r>
              <a:rPr lang="en-US" sz="2000" b="0" dirty="0"/>
              <a:t>This MATLAB function provides Overlay label matrix regions on 2-D image.</a:t>
            </a:r>
          </a:p>
          <a:p>
            <a:r>
              <a:rPr lang="en-US" sz="2000" b="0" dirty="0"/>
              <a:t> </a:t>
            </a:r>
          </a:p>
          <a:p>
            <a:endParaRPr lang="en-US" sz="2000" b="0" dirty="0"/>
          </a:p>
        </p:txBody>
      </p:sp>
    </p:spTree>
    <p:extLst>
      <p:ext uri="{BB962C8B-B14F-4D97-AF65-F5344CB8AC3E}">
        <p14:creationId xmlns:p14="http://schemas.microsoft.com/office/powerpoint/2010/main" val="20289841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4" end="4"/>
                                            </p:txEl>
                                          </p:spTgt>
                                        </p:tgtEl>
                                        <p:attrNameLst>
                                          <p:attrName>style.visibility</p:attrName>
                                        </p:attrNameLst>
                                      </p:cBhvr>
                                      <p:to>
                                        <p:strVal val="visible"/>
                                      </p:to>
                                    </p:set>
                                    <p:animEffect transition="in" filter="barn(inVertical)">
                                      <p:cBhvr>
                                        <p:cTn id="10" dur="500"/>
                                        <p:tgtEl>
                                          <p:spTgt spid="3">
                                            <p:txEl>
                                              <p:pRg st="4" end="4"/>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barn(inVertical)">
                                      <p:cBhvr>
                                        <p:cTn id="13" dur="500"/>
                                        <p:tgtEl>
                                          <p:spTgt spid="3">
                                            <p:txEl>
                                              <p:pRg st="5" end="5"/>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6" end="6"/>
                                            </p:txEl>
                                          </p:spTgt>
                                        </p:tgtEl>
                                        <p:attrNameLst>
                                          <p:attrName>style.visibility</p:attrName>
                                        </p:attrNameLst>
                                      </p:cBhvr>
                                      <p:to>
                                        <p:strVal val="visible"/>
                                      </p:to>
                                    </p:set>
                                    <p:animEffect transition="in" filter="barn(inVertical)">
                                      <p:cBhvr>
                                        <p:cTn id="16" dur="500"/>
                                        <p:tgtEl>
                                          <p:spTgt spid="3">
                                            <p:txEl>
                                              <p:pRg st="6" end="6"/>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Effect transition="in" filter="barn(inVertical)">
                                      <p:cBhvr>
                                        <p:cTn id="19" dur="500"/>
                                        <p:tgtEl>
                                          <p:spTgt spid="3">
                                            <p:txEl>
                                              <p:pRg st="7" end="7"/>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8" end="8"/>
                                            </p:txEl>
                                          </p:spTgt>
                                        </p:tgtEl>
                                        <p:attrNameLst>
                                          <p:attrName>style.visibility</p:attrName>
                                        </p:attrNameLst>
                                      </p:cBhvr>
                                      <p:to>
                                        <p:strVal val="visible"/>
                                      </p:to>
                                    </p:set>
                                    <p:animEffect transition="in" filter="barn(inVertical)">
                                      <p:cBhvr>
                                        <p:cTn id="22" dur="500"/>
                                        <p:tgtEl>
                                          <p:spTgt spid="3">
                                            <p:txEl>
                                              <p:pRg st="8" end="8"/>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animEffect transition="in" filter="barn(inVertical)">
                                      <p:cBhvr>
                                        <p:cTn id="25" dur="500"/>
                                        <p:tgtEl>
                                          <p:spTgt spid="3">
                                            <p:txEl>
                                              <p:pRg st="9" end="9"/>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10" end="10"/>
                                            </p:txEl>
                                          </p:spTgt>
                                        </p:tgtEl>
                                        <p:attrNameLst>
                                          <p:attrName>style.visibility</p:attrName>
                                        </p:attrNameLst>
                                      </p:cBhvr>
                                      <p:to>
                                        <p:strVal val="visible"/>
                                      </p:to>
                                    </p:set>
                                    <p:animEffect transition="in" filter="barn(inVertical)">
                                      <p:cBhvr>
                                        <p:cTn id="28" dur="500"/>
                                        <p:tgtEl>
                                          <p:spTgt spid="3">
                                            <p:txEl>
                                              <p:pRg st="10" end="10"/>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11" end="11"/>
                                            </p:txEl>
                                          </p:spTgt>
                                        </p:tgtEl>
                                        <p:attrNameLst>
                                          <p:attrName>style.visibility</p:attrName>
                                        </p:attrNameLst>
                                      </p:cBhvr>
                                      <p:to>
                                        <p:strVal val="visible"/>
                                      </p:to>
                                    </p:set>
                                    <p:animEffect transition="in" filter="barn(inVertical)">
                                      <p:cBhvr>
                                        <p:cTn id="31"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943600"/>
          </a:xfrm>
        </p:spPr>
        <p:txBody>
          <a:bodyPr/>
          <a:lstStyle/>
          <a:p>
            <a:endParaRPr lang="en-US" dirty="0"/>
          </a:p>
        </p:txBody>
      </p:sp>
      <p:sp>
        <p:nvSpPr>
          <p:cNvPr id="3" name="Content Placeholder 2"/>
          <p:cNvSpPr>
            <a:spLocks noGrp="1"/>
          </p:cNvSpPr>
          <p:nvPr>
            <p:ph idx="1"/>
          </p:nvPr>
        </p:nvSpPr>
        <p:spPr>
          <a:xfrm>
            <a:off x="0" y="6096000"/>
            <a:ext cx="9144000" cy="609600"/>
          </a:xfrm>
        </p:spPr>
        <p:txBody>
          <a:bodyPr/>
          <a:lstStyle/>
          <a:p>
            <a:pPr algn="just"/>
            <a:r>
              <a:rPr lang="en-US" dirty="0" smtClean="0"/>
              <a:t>                                                              </a:t>
            </a:r>
            <a:r>
              <a:rPr lang="en-US" sz="2000" u="sng" dirty="0"/>
              <a:t>DYE FIXED AT UPPER SECTION</a:t>
            </a:r>
            <a:endParaRPr lang="en-US" sz="2000" dirty="0"/>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0" y="0"/>
            <a:ext cx="9144000" cy="6096000"/>
          </a:xfrm>
          <a:prstGeom prst="rect">
            <a:avLst/>
          </a:prstGeom>
        </p:spPr>
      </p:pic>
    </p:spTree>
    <p:extLst>
      <p:ext uri="{BB962C8B-B14F-4D97-AF65-F5344CB8AC3E}">
        <p14:creationId xmlns:p14="http://schemas.microsoft.com/office/powerpoint/2010/main" val="4147477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4800600"/>
            <a:ext cx="9143999" cy="2057400"/>
          </a:xfrm>
        </p:spPr>
        <p:txBody>
          <a:bodyPr/>
          <a:lstStyle/>
          <a:p>
            <a:r>
              <a:rPr lang="en-US" sz="2000" b="1" u="sng" dirty="0" smtClean="0"/>
              <a:t>GREY PICTURE OF SECTION OF </a:t>
            </a:r>
            <a:r>
              <a:rPr lang="en-US" sz="2000" b="1" dirty="0" smtClean="0"/>
              <a:t>A                  </a:t>
            </a:r>
            <a:r>
              <a:rPr lang="en-US" sz="2000" b="1" u="sng" dirty="0" smtClean="0"/>
              <a:t>k-MEANS OUTPUT OF THE PICTURE</a:t>
            </a:r>
            <a:r>
              <a:rPr lang="en-US" sz="2000" b="1" dirty="0" smtClean="0"/>
              <a:t/>
            </a:r>
            <a:br>
              <a:rPr lang="en-US" sz="2000" b="1" dirty="0" smtClean="0"/>
            </a:br>
            <a:r>
              <a:rPr lang="en-US" sz="2000" b="1" u="sng" dirty="0" smtClean="0"/>
              <a:t>MOULD WHERE EVA MATERIAL </a:t>
            </a:r>
            <a:br>
              <a:rPr lang="en-US" sz="2000" b="1" u="sng" dirty="0" smtClean="0"/>
            </a:br>
            <a:r>
              <a:rPr lang="en-US" sz="2000" b="1" u="sng" dirty="0" smtClean="0"/>
              <a:t>IS HANGING AFTER REMOVAL OF </a:t>
            </a:r>
            <a:br>
              <a:rPr lang="en-US" sz="2000" b="1" u="sng" dirty="0" smtClean="0"/>
            </a:br>
            <a:r>
              <a:rPr lang="en-US" sz="2000" b="1" u="sng" dirty="0" smtClean="0"/>
              <a:t>PREPARED SHOE FROM MOULD</a:t>
            </a:r>
            <a:r>
              <a:rPr lang="en-US" sz="2000" dirty="0" smtClean="0"/>
              <a:t/>
            </a:r>
            <a:br>
              <a:rPr lang="en-US" sz="2000" dirty="0" smtClean="0"/>
            </a:br>
            <a:endParaRPr lang="en-US" sz="2000" dirty="0"/>
          </a:p>
        </p:txBody>
      </p:sp>
      <p:pic>
        <p:nvPicPr>
          <p:cNvPr id="4" name="Content Placeholder 3"/>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5240" y="-38100"/>
            <a:ext cx="4343400" cy="4838700"/>
          </a:xfrm>
          <a:prstGeom prst="rect">
            <a:avLst/>
          </a:prstGeom>
        </p:spPr>
      </p:pic>
      <p:pic>
        <p:nvPicPr>
          <p:cNvPr id="5" name="Picture 4"/>
          <p:cNvPicPr/>
          <p:nvPr/>
        </p:nvPicPr>
        <p:blipFill>
          <a:blip r:embed="rId3">
            <a:extLst>
              <a:ext uri="{28A0092B-C50C-407E-A947-70E740481C1C}">
                <a14:useLocalDpi xmlns:a14="http://schemas.microsoft.com/office/drawing/2010/main" val="0"/>
              </a:ext>
            </a:extLst>
          </a:blip>
          <a:stretch>
            <a:fillRect/>
          </a:stretch>
        </p:blipFill>
        <p:spPr>
          <a:xfrm>
            <a:off x="4343400" y="0"/>
            <a:ext cx="4800599" cy="4800600"/>
          </a:xfrm>
          <a:prstGeom prst="rect">
            <a:avLst/>
          </a:prstGeom>
        </p:spPr>
      </p:pic>
    </p:spTree>
    <p:extLst>
      <p:ext uri="{BB962C8B-B14F-4D97-AF65-F5344CB8AC3E}">
        <p14:creationId xmlns:p14="http://schemas.microsoft.com/office/powerpoint/2010/main" val="695958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943600"/>
            <a:ext cx="9144000" cy="914400"/>
          </a:xfrm>
        </p:spPr>
        <p:txBody>
          <a:bodyPr/>
          <a:lstStyle/>
          <a:p>
            <a:r>
              <a:rPr lang="en-US" sz="1800" b="1" u="sng" dirty="0" smtClean="0"/>
              <a:t>K- MEANS CLUSTERING  BASE</a:t>
            </a:r>
            <a:r>
              <a:rPr lang="en-US" sz="1800" b="1" dirty="0" smtClean="0"/>
              <a:t>D    </a:t>
            </a:r>
            <a:r>
              <a:rPr lang="en-US" sz="1800" b="1" u="sng" dirty="0" smtClean="0"/>
              <a:t>LABLED IMAGE WITH ADDITIONAL PIXEL  INFORMATION </a:t>
            </a:r>
            <a:br>
              <a:rPr lang="en-US" sz="1800" b="1" u="sng" dirty="0" smtClean="0"/>
            </a:br>
            <a:r>
              <a:rPr lang="en-US" sz="1800" b="1" u="sng" dirty="0" smtClean="0"/>
              <a:t>IMAGE SEGMENTATION</a:t>
            </a:r>
            <a:r>
              <a:rPr lang="en-US" sz="1800" u="sng" dirty="0" smtClean="0"/>
              <a:t/>
            </a:r>
            <a:br>
              <a:rPr lang="en-US" sz="1800" u="sng" dirty="0" smtClean="0"/>
            </a:br>
            <a:endParaRPr lang="en-US" sz="1800" u="sng" dirty="0"/>
          </a:p>
        </p:txBody>
      </p:sp>
      <p:pic>
        <p:nvPicPr>
          <p:cNvPr id="4" name="Content Placeholder 3"/>
          <p:cNvPicPr>
            <a:picLocks noGrp="1"/>
          </p:cNvPicPr>
          <p:nvPr>
            <p:ph idx="1"/>
          </p:nvPr>
        </p:nvPicPr>
        <p:blipFill>
          <a:blip r:embed="rId3">
            <a:extLst>
              <a:ext uri="{28A0092B-C50C-407E-A947-70E740481C1C}">
                <a14:useLocalDpi xmlns:a14="http://schemas.microsoft.com/office/drawing/2010/main" val="0"/>
              </a:ext>
            </a:extLst>
          </a:blip>
          <a:stretch>
            <a:fillRect/>
          </a:stretch>
        </p:blipFill>
        <p:spPr>
          <a:xfrm>
            <a:off x="0" y="0"/>
            <a:ext cx="4572000" cy="5867400"/>
          </a:xfrm>
          <a:prstGeom prst="rect">
            <a:avLst/>
          </a:prstGeom>
        </p:spPr>
      </p:pic>
      <p:pic>
        <p:nvPicPr>
          <p:cNvPr id="5" name="Picture 4"/>
          <p:cNvPicPr/>
          <p:nvPr/>
        </p:nvPicPr>
        <p:blipFill>
          <a:blip r:embed="rId4">
            <a:extLst>
              <a:ext uri="{28A0092B-C50C-407E-A947-70E740481C1C}">
                <a14:useLocalDpi xmlns:a14="http://schemas.microsoft.com/office/drawing/2010/main" val="0"/>
              </a:ext>
            </a:extLst>
          </a:blip>
          <a:stretch>
            <a:fillRect/>
          </a:stretch>
        </p:blipFill>
        <p:spPr>
          <a:xfrm>
            <a:off x="2971800" y="-42227"/>
            <a:ext cx="6172199" cy="5909627"/>
          </a:xfrm>
          <a:prstGeom prst="rect">
            <a:avLst/>
          </a:prstGeom>
        </p:spPr>
      </p:pic>
    </p:spTree>
    <p:extLst>
      <p:ext uri="{BB962C8B-B14F-4D97-AF65-F5344CB8AC3E}">
        <p14:creationId xmlns:p14="http://schemas.microsoft.com/office/powerpoint/2010/main" val="1121858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par>
                                <p:cTn id="8" presetID="16" presetClass="entr" presetSubtype="21"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152400"/>
            <a:ext cx="7520940" cy="685800"/>
          </a:xfrm>
        </p:spPr>
        <p:txBody>
          <a:bodyPr/>
          <a:lstStyle/>
          <a:p>
            <a:r>
              <a:rPr lang="en-US" dirty="0" smtClean="0"/>
              <a:t>                              </a:t>
            </a:r>
            <a:r>
              <a:rPr lang="en-US" u="sng" dirty="0" smtClean="0"/>
              <a:t>CONCLUSION</a:t>
            </a:r>
            <a:endParaRPr lang="en-US" u="sng" dirty="0"/>
          </a:p>
        </p:txBody>
      </p:sp>
      <p:sp>
        <p:nvSpPr>
          <p:cNvPr id="3" name="Content Placeholder 2"/>
          <p:cNvSpPr>
            <a:spLocks noGrp="1"/>
          </p:cNvSpPr>
          <p:nvPr>
            <p:ph idx="1"/>
          </p:nvPr>
        </p:nvSpPr>
        <p:spPr>
          <a:xfrm>
            <a:off x="0" y="685800"/>
            <a:ext cx="9144000" cy="6172200"/>
          </a:xfrm>
        </p:spPr>
        <p:txBody>
          <a:bodyPr/>
          <a:lstStyle/>
          <a:p>
            <a:endParaRPr lang="en-US" dirty="0"/>
          </a:p>
          <a:p>
            <a:r>
              <a:rPr lang="en-US" dirty="0"/>
              <a:t> </a:t>
            </a:r>
          </a:p>
          <a:p>
            <a:endParaRPr lang="en-US" dirty="0" smtClean="0"/>
          </a:p>
          <a:p>
            <a:endParaRPr lang="en-US" dirty="0"/>
          </a:p>
          <a:p>
            <a:endParaRPr lang="en-US" dirty="0" smtClean="0"/>
          </a:p>
          <a:p>
            <a:pPr algn="just"/>
            <a:r>
              <a:rPr lang="en-US" sz="2000" i="1" dirty="0" smtClean="0"/>
              <a:t>“</a:t>
            </a:r>
            <a:r>
              <a:rPr lang="en-US" sz="2000" b="0" i="1" dirty="0"/>
              <a:t>In this project  the identification of cleaned and uncleaned </a:t>
            </a:r>
            <a:r>
              <a:rPr lang="en-US" sz="2000" b="0" i="1" dirty="0" err="1"/>
              <a:t>moulds</a:t>
            </a:r>
            <a:r>
              <a:rPr lang="en-US" sz="2000" b="0" i="1" dirty="0"/>
              <a:t>  based on quality in image processing using MATLAB is successfully done with 99.99% accuracy. The use of image processing for identifying the quality can be applied not only to any particular </a:t>
            </a:r>
            <a:r>
              <a:rPr lang="en-US" sz="2000" b="0" i="1" dirty="0" err="1"/>
              <a:t>mould</a:t>
            </a:r>
            <a:r>
              <a:rPr lang="en-US" sz="2000" b="0" i="1" dirty="0"/>
              <a:t>. . We can also apply this method to identify Excessive Glue , Weak Bonds, Scuff Marks, </a:t>
            </a:r>
            <a:r>
              <a:rPr lang="en-US" sz="2000" b="0" i="1" dirty="0" err="1"/>
              <a:t>Asymmetry,Size</a:t>
            </a:r>
            <a:r>
              <a:rPr lang="en-US" sz="2000" b="0" i="1" dirty="0"/>
              <a:t>, Metal Contamination and Sharp Points. Thus, this will enable the technology to be applied for automation in defect identification &amp; analysis for quality control in  mass production .”</a:t>
            </a:r>
            <a:endParaRPr lang="en-US" sz="2000" i="1" dirty="0"/>
          </a:p>
          <a:p>
            <a:endParaRPr lang="en-US" sz="2000" i="1" dirty="0"/>
          </a:p>
        </p:txBody>
      </p:sp>
    </p:spTree>
    <p:extLst>
      <p:ext uri="{BB962C8B-B14F-4D97-AF65-F5344CB8AC3E}">
        <p14:creationId xmlns:p14="http://schemas.microsoft.com/office/powerpoint/2010/main" val="14596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arn(inVertical)">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1066800"/>
            <a:ext cx="9144000" cy="5791200"/>
          </a:xfrm>
        </p:spPr>
        <p:txBody>
          <a:bodyPr vert="horz"/>
          <a:lstStyle/>
          <a:p>
            <a:r>
              <a:rPr lang="en-US" dirty="0" smtClean="0"/>
              <a:t>                                                                 </a:t>
            </a:r>
          </a:p>
          <a:p>
            <a:endParaRPr lang="en-US" dirty="0"/>
          </a:p>
          <a:p>
            <a:endParaRPr lang="en-US" dirty="0" smtClean="0"/>
          </a:p>
          <a:p>
            <a:endParaRPr lang="en-US" dirty="0"/>
          </a:p>
          <a:p>
            <a:endParaRPr lang="en-US" dirty="0" smtClean="0"/>
          </a:p>
          <a:p>
            <a:r>
              <a:rPr lang="en-US" sz="3600" dirty="0"/>
              <a:t> </a:t>
            </a:r>
            <a:r>
              <a:rPr lang="en-US" sz="3600" dirty="0" smtClean="0"/>
              <a:t>                           </a:t>
            </a:r>
            <a:r>
              <a:rPr lang="en-US" sz="3600" u="sng" dirty="0" smtClean="0">
                <a:solidFill>
                  <a:schemeClr val="accent3"/>
                </a:solidFill>
              </a:rPr>
              <a:t>THANK YOU </a:t>
            </a:r>
            <a:r>
              <a:rPr lang="en-US" sz="3600" dirty="0" smtClean="0">
                <a:solidFill>
                  <a:schemeClr val="accent3"/>
                </a:solidFill>
              </a:rPr>
              <a:t>                                                                                                                                             </a:t>
            </a:r>
          </a:p>
          <a:p>
            <a:endParaRPr lang="en-US" dirty="0"/>
          </a:p>
          <a:p>
            <a:endParaRPr lang="en-US" dirty="0" smtClean="0"/>
          </a:p>
          <a:p>
            <a:endParaRPr lang="en-US" dirty="0"/>
          </a:p>
        </p:txBody>
      </p:sp>
    </p:spTree>
    <p:extLst>
      <p:ext uri="{BB962C8B-B14F-4D97-AF65-F5344CB8AC3E}">
        <p14:creationId xmlns:p14="http://schemas.microsoft.com/office/powerpoint/2010/main" val="2809937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animEffect transition="in" filter="barn(inVertical)">
                                      <p:cBhvr>
                                        <p:cTn id="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76201"/>
            <a:ext cx="8077200" cy="6477000"/>
          </a:xfrm>
        </p:spPr>
        <p:txBody>
          <a:bodyPr>
            <a:normAutofit/>
          </a:bodyPr>
          <a:lstStyle/>
          <a:p>
            <a:r>
              <a:rPr lang="en-GB" sz="1200" dirty="0" smtClean="0"/>
              <a:t>.</a:t>
            </a:r>
            <a:endParaRPr lang="en-US" sz="1200" dirty="0"/>
          </a:p>
        </p:txBody>
      </p:sp>
      <p:sp>
        <p:nvSpPr>
          <p:cNvPr id="3" name="Subtitle 2"/>
          <p:cNvSpPr>
            <a:spLocks noGrp="1"/>
          </p:cNvSpPr>
          <p:nvPr>
            <p:ph type="subTitle" idx="1"/>
          </p:nvPr>
        </p:nvSpPr>
        <p:spPr>
          <a:xfrm flipV="1">
            <a:off x="1371600" y="5638799"/>
            <a:ext cx="6400800" cy="45719"/>
          </a:xfrm>
        </p:spPr>
        <p:txBody>
          <a:bodyPr>
            <a:normAutofit fontScale="25000" lnSpcReduction="20000"/>
          </a:bodyPr>
          <a:lstStyle/>
          <a:p>
            <a:endParaRPr lang="en-US" dirty="0"/>
          </a:p>
        </p:txBody>
      </p:sp>
      <p:sp>
        <p:nvSpPr>
          <p:cNvPr id="4" name="Rectangle 3"/>
          <p:cNvSpPr/>
          <p:nvPr/>
        </p:nvSpPr>
        <p:spPr>
          <a:xfrm>
            <a:off x="914400" y="243513"/>
            <a:ext cx="7848600" cy="6001643"/>
          </a:xfrm>
          <a:prstGeom prst="rect">
            <a:avLst/>
          </a:prstGeom>
        </p:spPr>
        <p:txBody>
          <a:bodyPr wrap="square">
            <a:spAutoFit/>
          </a:bodyPr>
          <a:lstStyle/>
          <a:p>
            <a:pPr algn="just"/>
            <a:r>
              <a:rPr lang="en-GB" sz="2400" dirty="0"/>
              <a:t>The Manual defect inspection and analysis of removal of EVA MATERIAL from mould becomes tedious and inaccurate attribute to the fact that human error is evident . Furthermore such human </a:t>
            </a:r>
            <a:r>
              <a:rPr lang="en-GB" sz="2400" dirty="0" err="1"/>
              <a:t>imperfected</a:t>
            </a:r>
            <a:r>
              <a:rPr lang="en-GB" sz="2400" dirty="0"/>
              <a:t> diagnosis slows down the production and becomes labour intensive . This describes the automation of mould cleaning for increasing the productivity of shoe industry with reduced human workload. This becomes the vital </a:t>
            </a:r>
            <a:r>
              <a:rPr lang="en-GB" sz="2400" dirty="0" err="1"/>
              <a:t>bottlemark</a:t>
            </a:r>
            <a:r>
              <a:rPr lang="en-GB" sz="2400" dirty="0"/>
              <a:t> in the entire production process due to computerized diagnostics through image processing , segmentation and Modelling . Image Processing techniques for automated detection and diagnosis which will be synchronized with </a:t>
            </a:r>
            <a:r>
              <a:rPr lang="en-GB" sz="2400" dirty="0" err="1"/>
              <a:t>Matlab</a:t>
            </a:r>
            <a:r>
              <a:rPr lang="en-GB" sz="2400" dirty="0"/>
              <a:t> software. This results to detect defects and grade production automatically &amp; thus solving the problem of such misjudgement and thereby high costs </a:t>
            </a:r>
            <a:r>
              <a:rPr lang="en-GB" sz="2400" dirty="0" err="1"/>
              <a:t>etc</a:t>
            </a:r>
            <a:r>
              <a:rPr lang="en-GB" sz="2400" dirty="0"/>
              <a:t> , caused by manual inspectors </a:t>
            </a:r>
            <a:endParaRPr lang="en-US" sz="2400" dirty="0"/>
          </a:p>
        </p:txBody>
      </p:sp>
    </p:spTree>
    <p:extLst>
      <p:ext uri="{BB962C8B-B14F-4D97-AF65-F5344CB8AC3E}">
        <p14:creationId xmlns:p14="http://schemas.microsoft.com/office/powerpoint/2010/main" val="2974475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barn(inVertical)">
                                      <p:cBhvr>
                                        <p:cTn id="12"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520940" cy="548640"/>
          </a:xfrm>
        </p:spPr>
        <p:txBody>
          <a:bodyPr/>
          <a:lstStyle/>
          <a:p>
            <a:endParaRPr lang="en-US"/>
          </a:p>
        </p:txBody>
      </p:sp>
      <p:sp>
        <p:nvSpPr>
          <p:cNvPr id="3" name="Content Placeholder 2"/>
          <p:cNvSpPr>
            <a:spLocks noGrp="1"/>
          </p:cNvSpPr>
          <p:nvPr>
            <p:ph idx="1"/>
          </p:nvPr>
        </p:nvSpPr>
        <p:spPr>
          <a:xfrm>
            <a:off x="381000" y="1100628"/>
            <a:ext cx="8534400" cy="5300172"/>
          </a:xfrm>
        </p:spPr>
        <p:txBody>
          <a:bodyPr>
            <a:normAutofit fontScale="92500" lnSpcReduction="20000"/>
          </a:bodyPr>
          <a:lstStyle/>
          <a:p>
            <a:pPr algn="just"/>
            <a:r>
              <a:rPr lang="en-GB" sz="2400" b="0" dirty="0" smtClean="0"/>
              <a:t> </a:t>
            </a:r>
            <a:r>
              <a:rPr lang="en-GB" sz="2400" dirty="0"/>
              <a:t>PROBLEM STATEMENT </a:t>
            </a:r>
            <a:r>
              <a:rPr lang="en-GB" sz="2400" b="0" dirty="0"/>
              <a:t>:-</a:t>
            </a:r>
            <a:r>
              <a:rPr lang="en-GB" sz="2400" b="0" i="1" dirty="0"/>
              <a:t>The material hanging on moulds after </a:t>
            </a:r>
            <a:r>
              <a:rPr lang="en-GB" sz="2400" b="0" i="1" dirty="0" smtClean="0"/>
              <a:t>EVA shoe </a:t>
            </a:r>
            <a:r>
              <a:rPr lang="en-GB" sz="2400" b="0" i="1" dirty="0"/>
              <a:t>removal , is to be removed before next batch to be </a:t>
            </a:r>
            <a:r>
              <a:rPr lang="en-GB" sz="2400" b="0" i="1" dirty="0" smtClean="0"/>
              <a:t>prepared otherwise </a:t>
            </a:r>
            <a:r>
              <a:rPr lang="en-GB" sz="2400" b="0" i="1" dirty="0"/>
              <a:t>the left hanging material will disrupt the </a:t>
            </a:r>
            <a:r>
              <a:rPr lang="en-GB" sz="2400" b="0" i="1" dirty="0" err="1"/>
              <a:t>finess</a:t>
            </a:r>
            <a:r>
              <a:rPr lang="en-GB" sz="2400" b="0" i="1" dirty="0"/>
              <a:t> </a:t>
            </a:r>
            <a:r>
              <a:rPr lang="en-GB" sz="2400" b="0" i="1" dirty="0" smtClean="0"/>
              <a:t>and smoothness </a:t>
            </a:r>
            <a:r>
              <a:rPr lang="en-GB" sz="2400" b="0" i="1" dirty="0"/>
              <a:t>of the prepared shoe of the incoming new batch . </a:t>
            </a:r>
            <a:endParaRPr lang="en-GB" sz="2400" b="0" i="1" dirty="0" smtClean="0"/>
          </a:p>
          <a:p>
            <a:pPr algn="just"/>
            <a:r>
              <a:rPr lang="en-GB" sz="2400" dirty="0" smtClean="0"/>
              <a:t>  </a:t>
            </a:r>
          </a:p>
          <a:p>
            <a:pPr algn="just"/>
            <a:r>
              <a:rPr lang="en-GB" sz="2400" dirty="0" smtClean="0"/>
              <a:t>OBJECTIVE </a:t>
            </a:r>
            <a:r>
              <a:rPr lang="en-GB" sz="2400" b="0" dirty="0" smtClean="0"/>
              <a:t>:-</a:t>
            </a:r>
            <a:r>
              <a:rPr lang="en-GB" sz="2400" dirty="0" smtClean="0"/>
              <a:t> </a:t>
            </a:r>
            <a:r>
              <a:rPr lang="en-GB" sz="2400" b="0" i="1" dirty="0"/>
              <a:t>The human error is evident in inspection &amp; </a:t>
            </a:r>
            <a:r>
              <a:rPr lang="en-GB" sz="2400" b="0" i="1" dirty="0" smtClean="0"/>
              <a:t>detection . So </a:t>
            </a:r>
            <a:r>
              <a:rPr lang="en-GB" sz="2400" b="0" i="1" dirty="0"/>
              <a:t>automation in shoe industry for defect inspection and </a:t>
            </a:r>
            <a:r>
              <a:rPr lang="en-GB" sz="2400" b="0" i="1" dirty="0" smtClean="0"/>
              <a:t>analysis is </a:t>
            </a:r>
            <a:r>
              <a:rPr lang="en-GB" sz="2400" b="0" i="1" dirty="0"/>
              <a:t>must , resulting in quality in production and also time </a:t>
            </a:r>
            <a:r>
              <a:rPr lang="en-GB" sz="2400" b="0" i="1" dirty="0" smtClean="0"/>
              <a:t>saving </a:t>
            </a:r>
            <a:r>
              <a:rPr lang="en-GB" sz="2400" b="0" i="1" dirty="0"/>
              <a:t>methodology in mass production . The purpose of this project is </a:t>
            </a:r>
            <a:r>
              <a:rPr lang="en-GB" sz="2400" b="0" i="1" dirty="0" smtClean="0"/>
              <a:t>to design </a:t>
            </a:r>
            <a:r>
              <a:rPr lang="en-GB" sz="2400" b="0" i="1" dirty="0"/>
              <a:t>the system which monitors whether the moulds are </a:t>
            </a:r>
            <a:r>
              <a:rPr lang="en-GB" sz="2400" b="0" i="1" dirty="0" smtClean="0"/>
              <a:t>cleaned after </a:t>
            </a:r>
            <a:r>
              <a:rPr lang="en-GB" sz="2400" b="0" i="1" dirty="0"/>
              <a:t>operated upon by EVA machine to </a:t>
            </a:r>
            <a:r>
              <a:rPr lang="en-GB" sz="2400" b="0" i="1" dirty="0" err="1"/>
              <a:t>obtaine</a:t>
            </a:r>
            <a:r>
              <a:rPr lang="en-GB" sz="2400" b="0" i="1" dirty="0"/>
              <a:t> good shoes as </a:t>
            </a:r>
            <a:r>
              <a:rPr lang="en-GB" sz="2400" b="0" i="1" dirty="0" smtClean="0"/>
              <a:t>end result </a:t>
            </a:r>
            <a:r>
              <a:rPr lang="en-GB" sz="2400" i="1" dirty="0"/>
              <a:t>.</a:t>
            </a:r>
            <a:r>
              <a:rPr lang="en-GB" sz="2400" b="0" i="1" dirty="0" smtClean="0"/>
              <a:t> In </a:t>
            </a:r>
            <a:r>
              <a:rPr lang="en-GB" sz="2400" b="0" i="1" dirty="0"/>
              <a:t>this work the identification of clean and </a:t>
            </a:r>
            <a:r>
              <a:rPr lang="en-GB" sz="2400" b="0" i="1" dirty="0" smtClean="0"/>
              <a:t>unclean moulds </a:t>
            </a:r>
            <a:r>
              <a:rPr lang="en-GB" sz="2400" b="0" i="1" dirty="0"/>
              <a:t>is </a:t>
            </a:r>
            <a:r>
              <a:rPr lang="en-GB" sz="2400" b="0" i="1" dirty="0" smtClean="0"/>
              <a:t>focused on </a:t>
            </a:r>
            <a:r>
              <a:rPr lang="en-GB" sz="2400" b="0" i="1" dirty="0"/>
              <a:t>the methods using MATLAB. First we extract certain features from the </a:t>
            </a:r>
            <a:r>
              <a:rPr lang="en-GB" sz="2400" b="0" i="1" dirty="0" smtClean="0"/>
              <a:t>input mould </a:t>
            </a:r>
            <a:r>
              <a:rPr lang="en-GB" sz="2400" b="0" i="1" dirty="0"/>
              <a:t>image, later using different method like thresholding, segmentation, </a:t>
            </a:r>
            <a:r>
              <a:rPr lang="en-GB" sz="2400" b="0" i="1" dirty="0" smtClean="0"/>
              <a:t>k-means </a:t>
            </a:r>
            <a:r>
              <a:rPr lang="en-GB" sz="2400" b="0" i="1" dirty="0"/>
              <a:t>clustering and thus obtain related databases. From the </a:t>
            </a:r>
            <a:r>
              <a:rPr lang="en-GB" sz="2400" b="0" i="1" dirty="0" smtClean="0"/>
              <a:t>proposed method </a:t>
            </a:r>
            <a:r>
              <a:rPr lang="en-GB" sz="2400" b="0" i="1" dirty="0"/>
              <a:t>able to identify the cleaned and uncleaned moulds with a very </a:t>
            </a:r>
            <a:r>
              <a:rPr lang="en-GB" sz="2400" b="0" i="1" dirty="0" smtClean="0"/>
              <a:t>high </a:t>
            </a:r>
            <a:r>
              <a:rPr lang="en-GB" sz="2400" b="0" i="1" dirty="0"/>
              <a:t>accuracy successfully using image processing</a:t>
            </a:r>
            <a:r>
              <a:rPr lang="en-GB" sz="2400" b="0" dirty="0"/>
              <a:t>.</a:t>
            </a:r>
            <a:endParaRPr lang="en-US" sz="2400" b="0" dirty="0"/>
          </a:p>
        </p:txBody>
      </p:sp>
    </p:spTree>
    <p:extLst>
      <p:ext uri="{BB962C8B-B14F-4D97-AF65-F5344CB8AC3E}">
        <p14:creationId xmlns:p14="http://schemas.microsoft.com/office/powerpoint/2010/main" val="31400853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762000"/>
            <a:ext cx="7520940" cy="6019800"/>
          </a:xfrm>
        </p:spPr>
        <p:txBody>
          <a:bodyPr>
            <a:noAutofit/>
          </a:bodyPr>
          <a:lstStyle/>
          <a:p>
            <a:pPr algn="just"/>
            <a:r>
              <a:rPr lang="en-GB" sz="2400" b="0" dirty="0" smtClean="0"/>
              <a:t>    The </a:t>
            </a:r>
            <a:r>
              <a:rPr lang="en-GB" sz="2400" b="0" dirty="0"/>
              <a:t>developed system based on two cameras following the mould contour . The work focusses on image processing algorithm for detecting left EVA material on moulds after removal of prepared shoe &amp; </a:t>
            </a:r>
            <a:r>
              <a:rPr lang="en-GB" sz="2400" b="0" dirty="0" err="1"/>
              <a:t>Matlab</a:t>
            </a:r>
            <a:r>
              <a:rPr lang="en-GB" sz="2400" b="0" dirty="0"/>
              <a:t> programming issues related to the path following optimisation which have been </a:t>
            </a:r>
            <a:r>
              <a:rPr lang="en-GB" sz="2400" b="0" dirty="0" err="1"/>
              <a:t>sucessfully</a:t>
            </a:r>
            <a:r>
              <a:rPr lang="en-GB" sz="2400" b="0" dirty="0"/>
              <a:t> tested with programming. This describes the automation in increasing the production with a reduced human workload . Using MATLAB software as a tool in image processing can find whether the moulds are cleaned or uncleaned using various algorithms . In proposed Methodology , </a:t>
            </a:r>
            <a:r>
              <a:rPr lang="en-GB" sz="2400" b="0" dirty="0" smtClean="0"/>
              <a:t>We </a:t>
            </a:r>
            <a:r>
              <a:rPr lang="en-GB" sz="2400" b="0" dirty="0"/>
              <a:t>use Image Acquisition , </a:t>
            </a:r>
            <a:r>
              <a:rPr lang="en-GB" sz="2400" b="0" dirty="0" err="1"/>
              <a:t>preprocessing</a:t>
            </a:r>
            <a:r>
              <a:rPr lang="en-GB" sz="2400" b="0" dirty="0"/>
              <a:t> , RGB image , background subtraction , </a:t>
            </a:r>
            <a:r>
              <a:rPr lang="en-GB" sz="2400" b="0" dirty="0" err="1"/>
              <a:t>Gray</a:t>
            </a:r>
            <a:r>
              <a:rPr lang="en-GB" sz="2400" b="0" dirty="0"/>
              <a:t> image , Binary image , segmentation , K-Means Clustering Algorithm and Feature Matching </a:t>
            </a:r>
            <a:r>
              <a:rPr lang="en-GB" sz="2400" b="0" dirty="0" smtClean="0"/>
              <a:t>.</a:t>
            </a:r>
          </a:p>
          <a:p>
            <a:pPr algn="just"/>
            <a:endParaRPr lang="en-US" sz="2400" b="0" dirty="0"/>
          </a:p>
        </p:txBody>
      </p:sp>
    </p:spTree>
    <p:extLst>
      <p:ext uri="{BB962C8B-B14F-4D97-AF65-F5344CB8AC3E}">
        <p14:creationId xmlns:p14="http://schemas.microsoft.com/office/powerpoint/2010/main" val="2514986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5452572"/>
          </a:xfrm>
        </p:spPr>
        <p:txBody>
          <a:bodyPr>
            <a:normAutofit lnSpcReduction="10000"/>
          </a:bodyPr>
          <a:lstStyle/>
          <a:p>
            <a:r>
              <a:rPr lang="en-GB" sz="1800" b="0" dirty="0"/>
              <a:t>The top five common quality defects that are unique to </a:t>
            </a:r>
            <a:r>
              <a:rPr lang="en-GB" sz="1800" b="0" dirty="0" smtClean="0"/>
              <a:t>shoes are :-</a:t>
            </a:r>
          </a:p>
          <a:p>
            <a:pPr>
              <a:buAutoNum type="arabicPeriod"/>
            </a:pPr>
            <a:r>
              <a:rPr lang="en-GB" sz="1800" b="0" dirty="0" smtClean="0"/>
              <a:t>Excess </a:t>
            </a:r>
            <a:r>
              <a:rPr lang="en-GB" sz="1800" b="0" dirty="0"/>
              <a:t>Glue, Wax or </a:t>
            </a:r>
            <a:r>
              <a:rPr lang="en-GB" sz="1800" b="0" dirty="0" smtClean="0"/>
              <a:t>Oil</a:t>
            </a:r>
          </a:p>
          <a:p>
            <a:pPr>
              <a:buAutoNum type="arabicPeriod"/>
            </a:pPr>
            <a:r>
              <a:rPr lang="en-GB" sz="1800" b="0" dirty="0" smtClean="0"/>
              <a:t>Degumming </a:t>
            </a:r>
            <a:r>
              <a:rPr lang="en-GB" sz="1800" b="0" dirty="0"/>
              <a:t>or Weak </a:t>
            </a:r>
            <a:r>
              <a:rPr lang="en-GB" sz="1800" b="0" dirty="0" smtClean="0"/>
              <a:t>Cementing</a:t>
            </a:r>
          </a:p>
          <a:p>
            <a:pPr>
              <a:buAutoNum type="arabicPeriod"/>
            </a:pPr>
            <a:r>
              <a:rPr lang="en-US" sz="1800" b="0" dirty="0" smtClean="0"/>
              <a:t>Abrasion Marks</a:t>
            </a:r>
          </a:p>
          <a:p>
            <a:pPr>
              <a:buAutoNum type="arabicPeriod"/>
            </a:pPr>
            <a:r>
              <a:rPr lang="en-US" sz="1800" b="0" dirty="0" smtClean="0"/>
              <a:t>Asymmetry </a:t>
            </a:r>
            <a:r>
              <a:rPr lang="en-US" sz="1800" b="0" dirty="0"/>
              <a:t>in </a:t>
            </a:r>
            <a:r>
              <a:rPr lang="en-US" sz="1800" b="0" dirty="0" smtClean="0"/>
              <a:t>Shoes</a:t>
            </a:r>
          </a:p>
          <a:p>
            <a:pPr>
              <a:buAutoNum type="arabicPeriod"/>
            </a:pPr>
            <a:r>
              <a:rPr lang="en-US" sz="1800" b="0" dirty="0" smtClean="0"/>
              <a:t>Incorrect Sizing</a:t>
            </a:r>
          </a:p>
          <a:p>
            <a:pPr marL="0" indent="0" algn="just"/>
            <a:r>
              <a:rPr lang="en-GB" sz="1800" b="0" dirty="0"/>
              <a:t>I have worked </a:t>
            </a:r>
            <a:r>
              <a:rPr lang="en-GB" sz="1800" b="0" dirty="0" smtClean="0"/>
              <a:t>on Image </a:t>
            </a:r>
            <a:r>
              <a:rPr lang="en-GB" sz="1800" b="0" dirty="0"/>
              <a:t>processing in </a:t>
            </a:r>
            <a:r>
              <a:rPr lang="en-GB" sz="1800" b="0" dirty="0" err="1"/>
              <a:t>Matlab</a:t>
            </a:r>
            <a:r>
              <a:rPr lang="en-GB" sz="1800" b="0" dirty="0"/>
              <a:t> with Gabor filtering , k- means clustering and </a:t>
            </a:r>
            <a:r>
              <a:rPr lang="en-GB" sz="1800" b="0" dirty="0" smtClean="0"/>
              <a:t>segmentation to detect left EVA material which remains hanging on </a:t>
            </a:r>
            <a:r>
              <a:rPr lang="en-GB" sz="1800" b="0" dirty="0"/>
              <a:t>mould after removal of prepared </a:t>
            </a:r>
            <a:r>
              <a:rPr lang="en-GB" sz="1800" b="0" dirty="0" smtClean="0"/>
              <a:t>shoe .</a:t>
            </a:r>
          </a:p>
          <a:p>
            <a:pPr marL="285750" indent="-285750" algn="just">
              <a:buFont typeface="Wingdings" panose="05000000000000000000" pitchFamily="2" charset="2"/>
              <a:buChar char="q"/>
            </a:pPr>
            <a:r>
              <a:rPr lang="en-GB" sz="1800" b="0" dirty="0"/>
              <a:t>Gabor filtering is a widely adopted technique for texture analysis</a:t>
            </a:r>
            <a:r>
              <a:rPr lang="en-GB" sz="1800" b="0" dirty="0" smtClean="0"/>
              <a:t>.</a:t>
            </a:r>
          </a:p>
          <a:p>
            <a:pPr marL="285750" indent="-285750" algn="just">
              <a:buFont typeface="Wingdings" panose="05000000000000000000" pitchFamily="2" charset="2"/>
              <a:buChar char="q"/>
            </a:pPr>
            <a:r>
              <a:rPr lang="en-GB" sz="1800" b="0" dirty="0"/>
              <a:t>Gabor filters show a strong dependence on a certain number of </a:t>
            </a:r>
            <a:r>
              <a:rPr lang="en-GB" sz="1800" b="0" dirty="0" smtClean="0"/>
              <a:t>parameters, the values of which significantly affect the outcome of the classification procedures on the smoothing parameter of the Gabor filters. The </a:t>
            </a:r>
            <a:r>
              <a:rPr lang="en-GB" sz="1800" b="0" dirty="0"/>
              <a:t>correlation between the number of frequencies and orientations used to define a filter bank and the percentage of correct classification </a:t>
            </a:r>
            <a:r>
              <a:rPr lang="en-GB" sz="1800" b="0" dirty="0" smtClean="0"/>
              <a:t> affect the </a:t>
            </a:r>
            <a:r>
              <a:rPr lang="en-GB" sz="1800" b="0" dirty="0"/>
              <a:t>smoothing parameter of the Gabor </a:t>
            </a:r>
            <a:r>
              <a:rPr lang="en-GB" sz="1800" b="0" dirty="0" smtClean="0"/>
              <a:t>filters directly </a:t>
            </a:r>
            <a:r>
              <a:rPr lang="en-GB" b="0" dirty="0" smtClean="0"/>
              <a:t>.</a:t>
            </a:r>
            <a:endParaRPr lang="en-US" b="0" dirty="0"/>
          </a:p>
        </p:txBody>
      </p:sp>
    </p:spTree>
    <p:extLst>
      <p:ext uri="{BB962C8B-B14F-4D97-AF65-F5344CB8AC3E}">
        <p14:creationId xmlns:p14="http://schemas.microsoft.com/office/powerpoint/2010/main" val="573401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barn(inVertical)">
                                      <p:cBhvr>
                                        <p:cTn id="16" dur="500"/>
                                        <p:tgtEl>
                                          <p:spTgt spid="3">
                                            <p:txEl>
                                              <p:pRg st="3" end="3"/>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barn(inVertical)">
                                      <p:cBhvr>
                                        <p:cTn id="19" dur="500"/>
                                        <p:tgtEl>
                                          <p:spTgt spid="3">
                                            <p:txEl>
                                              <p:pRg st="4" end="4"/>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arn(inVertical)">
                                      <p:cBhvr>
                                        <p:cTn id="22" dur="500"/>
                                        <p:tgtEl>
                                          <p:spTgt spid="3">
                                            <p:txEl>
                                              <p:pRg st="5" end="5"/>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barn(inVertical)">
                                      <p:cBhvr>
                                        <p:cTn id="25" dur="500"/>
                                        <p:tgtEl>
                                          <p:spTgt spid="3">
                                            <p:txEl>
                                              <p:pRg st="6" end="6"/>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barn(inVertical)">
                                      <p:cBhvr>
                                        <p:cTn id="28" dur="500"/>
                                        <p:tgtEl>
                                          <p:spTgt spid="3">
                                            <p:txEl>
                                              <p:pRg st="7" end="7"/>
                                            </p:txEl>
                                          </p:spTgt>
                                        </p:tgtEl>
                                      </p:cBhvr>
                                    </p:animEffect>
                                  </p:childTnLst>
                                </p:cTn>
                              </p:par>
                              <p:par>
                                <p:cTn id="29" presetID="16" presetClass="entr" presetSubtype="21"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barn(inVertical)">
                                      <p:cBhvr>
                                        <p:cTn id="31"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822960" y="1100628"/>
            <a:ext cx="7520940" cy="5604972"/>
          </a:xfrm>
        </p:spPr>
        <p:txBody>
          <a:bodyPr>
            <a:normAutofit/>
          </a:bodyPr>
          <a:lstStyle/>
          <a:p>
            <a:pPr>
              <a:buFont typeface="Wingdings" panose="05000000000000000000" pitchFamily="2" charset="2"/>
              <a:buChar char="q"/>
            </a:pPr>
            <a:r>
              <a:rPr lang="en-GB" b="0" dirty="0" smtClean="0"/>
              <a:t>Clustering </a:t>
            </a:r>
            <a:r>
              <a:rPr lang="en-GB" b="0" dirty="0"/>
              <a:t>technique is active research field in machine learning. In Document Image Segmentation, clustering technique is one of the most famous, simple and easy to implement technique. </a:t>
            </a:r>
            <a:endParaRPr lang="en-GB" b="0" dirty="0" smtClean="0"/>
          </a:p>
          <a:p>
            <a:endParaRPr lang="en-GB" b="0" dirty="0" smtClean="0"/>
          </a:p>
          <a:p>
            <a:pPr marL="285750" indent="-285750">
              <a:buFont typeface="Wingdings" panose="05000000000000000000" pitchFamily="2" charset="2"/>
              <a:buChar char="q"/>
            </a:pPr>
            <a:r>
              <a:rPr lang="en-GB" b="0" dirty="0" smtClean="0"/>
              <a:t> The </a:t>
            </a:r>
            <a:r>
              <a:rPr lang="en-GB" b="0" dirty="0"/>
              <a:t>K-Mean clustering </a:t>
            </a:r>
            <a:r>
              <a:rPr lang="en-GB" b="0" dirty="0" smtClean="0"/>
              <a:t>IS the process of grouping samples so that the samples are similar within each group .It is an unsupervised algorithm used to segment the interest area from background .Unsupervised algorithm </a:t>
            </a:r>
            <a:r>
              <a:rPr lang="en-GB" b="0" dirty="0" err="1" smtClean="0"/>
              <a:t>ia</a:t>
            </a:r>
            <a:r>
              <a:rPr lang="en-GB" b="0" dirty="0" smtClean="0"/>
              <a:t> a type of machine learning in which the algorithm is not provided with any preassigned labels or scores for the training data .The unsupervised algorithm first self discover any naturally </a:t>
            </a:r>
            <a:r>
              <a:rPr lang="en-GB" b="0" dirty="0" err="1" smtClean="0"/>
              <a:t>occuring</a:t>
            </a:r>
            <a:r>
              <a:rPr lang="en-GB" b="0" dirty="0" smtClean="0"/>
              <a:t> patterns in the training data set</a:t>
            </a:r>
            <a:endParaRPr lang="en-GB" dirty="0" smtClean="0"/>
          </a:p>
          <a:p>
            <a:pPr marL="285750" indent="-285750" algn="just">
              <a:buFont typeface="Wingdings" panose="05000000000000000000" pitchFamily="2" charset="2"/>
              <a:buChar char="q"/>
            </a:pPr>
            <a:r>
              <a:rPr lang="en-GB" b="0" dirty="0" smtClean="0"/>
              <a:t>Segmentation </a:t>
            </a:r>
            <a:r>
              <a:rPr lang="en-GB" b="0" dirty="0"/>
              <a:t>is nothing but making the part of image or any object. </a:t>
            </a:r>
            <a:r>
              <a:rPr lang="en-GB" b="0" dirty="0" smtClean="0"/>
              <a:t> </a:t>
            </a:r>
          </a:p>
          <a:p>
            <a:pPr marL="285750" indent="-285750" algn="just">
              <a:buFont typeface="Wingdings" panose="05000000000000000000" pitchFamily="2" charset="2"/>
              <a:buChar char="q"/>
            </a:pPr>
            <a:r>
              <a:rPr lang="en-GB" b="0" dirty="0" smtClean="0"/>
              <a:t>Image </a:t>
            </a:r>
            <a:r>
              <a:rPr lang="en-GB" b="0" dirty="0"/>
              <a:t>segmentation is most of judging or </a:t>
            </a:r>
            <a:r>
              <a:rPr lang="en-GB" b="0" dirty="0" err="1"/>
              <a:t>analyzing</a:t>
            </a:r>
            <a:r>
              <a:rPr lang="en-GB" b="0" dirty="0"/>
              <a:t> function in image processing and analysis. Image segmentation refers to partition of an image into different regions that are homogenous or similar and </a:t>
            </a:r>
            <a:r>
              <a:rPr lang="en-GB" b="0" dirty="0" err="1"/>
              <a:t>inhomogenous</a:t>
            </a:r>
            <a:r>
              <a:rPr lang="en-GB" b="0" dirty="0"/>
              <a:t> in some characteristics. </a:t>
            </a:r>
            <a:endParaRPr lang="en-GB" b="0" dirty="0" smtClean="0"/>
          </a:p>
          <a:p>
            <a:pPr marL="285750" indent="-285750" algn="just">
              <a:buFont typeface="Wingdings" panose="05000000000000000000" pitchFamily="2" charset="2"/>
              <a:buChar char="q"/>
            </a:pPr>
            <a:r>
              <a:rPr lang="en-GB" b="0" dirty="0" smtClean="0"/>
              <a:t>Image </a:t>
            </a:r>
            <a:r>
              <a:rPr lang="en-GB" b="0" dirty="0"/>
              <a:t>segmentation results have an effect on image analysis and follows higher order tasks. Image analysis includes object description and representation, feature measurement. Higher order task follows classification of object.. Hence characterization, visualization of region of interest in any image, delineation plays an important role in image segmentation. </a:t>
            </a:r>
            <a:endParaRPr lang="en-US" b="0" dirty="0"/>
          </a:p>
        </p:txBody>
      </p:sp>
    </p:spTree>
    <p:extLst>
      <p:ext uri="{BB962C8B-B14F-4D97-AF65-F5344CB8AC3E}">
        <p14:creationId xmlns:p14="http://schemas.microsoft.com/office/powerpoint/2010/main" val="4276845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barn(inVertical)">
                                      <p:cBhvr>
                                        <p:cTn id="10" dur="500"/>
                                        <p:tgtEl>
                                          <p:spTgt spid="3">
                                            <p:txEl>
                                              <p:pRg st="2" end="2"/>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barn(inVertical)">
                                      <p:cBhvr>
                                        <p:cTn id="13" dur="500"/>
                                        <p:tgtEl>
                                          <p:spTgt spid="3">
                                            <p:txEl>
                                              <p:pRg st="3" end="3"/>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4" end="4"/>
                                            </p:txEl>
                                          </p:spTgt>
                                        </p:tgtEl>
                                        <p:attrNameLst>
                                          <p:attrName>style.visibility</p:attrName>
                                        </p:attrNameLst>
                                      </p:cBhvr>
                                      <p:to>
                                        <p:strVal val="visible"/>
                                      </p:to>
                                    </p:set>
                                    <p:animEffect transition="in" filter="barn(inVertical)">
                                      <p:cBhvr>
                                        <p:cTn id="16" dur="500"/>
                                        <p:tgtEl>
                                          <p:spTgt spid="3">
                                            <p:txEl>
                                              <p:pRg st="4" end="4"/>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Effect transition="in" filter="barn(inVertical)">
                                      <p:cBhvr>
                                        <p:cTn id="19"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76200"/>
            <a:ext cx="7520940" cy="152400"/>
          </a:xfrm>
        </p:spPr>
        <p:txBody>
          <a:bodyPr/>
          <a:lstStyle/>
          <a:p>
            <a:r>
              <a:rPr lang="en-US" sz="2000" dirty="0" smtClean="0"/>
              <a:t>     </a:t>
            </a:r>
            <a:r>
              <a:rPr lang="en-US" sz="2000" u="sng" dirty="0" smtClean="0"/>
              <a:t>EVA </a:t>
            </a:r>
            <a:r>
              <a:rPr lang="en-US" sz="2000" u="sng" dirty="0"/>
              <a:t>COMPRESS MOULDING MACHINE FOR SHOE PREPARATION</a:t>
            </a:r>
          </a:p>
        </p:txBody>
      </p:sp>
      <p:sp>
        <p:nvSpPr>
          <p:cNvPr id="3" name="Content Placeholder 2"/>
          <p:cNvSpPr>
            <a:spLocks noGrp="1"/>
          </p:cNvSpPr>
          <p:nvPr>
            <p:ph idx="1"/>
          </p:nvPr>
        </p:nvSpPr>
        <p:spPr/>
        <p:txBody>
          <a:bodyPr/>
          <a:lstStyle/>
          <a:p>
            <a:endParaRPr lang="en-US" dirty="0" smtClean="0"/>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1295400" y="381000"/>
            <a:ext cx="6934200" cy="3657601"/>
          </a:xfrm>
          <a:prstGeom prst="rect">
            <a:avLst/>
          </a:prstGeom>
        </p:spPr>
      </p:pic>
      <p:sp>
        <p:nvSpPr>
          <p:cNvPr id="5" name="Rectangle 4"/>
          <p:cNvSpPr/>
          <p:nvPr/>
        </p:nvSpPr>
        <p:spPr>
          <a:xfrm>
            <a:off x="0" y="4191000"/>
            <a:ext cx="9144000" cy="2554545"/>
          </a:xfrm>
          <a:prstGeom prst="rect">
            <a:avLst/>
          </a:prstGeom>
        </p:spPr>
        <p:txBody>
          <a:bodyPr wrap="square">
            <a:spAutoFit/>
          </a:bodyPr>
          <a:lstStyle/>
          <a:p>
            <a:r>
              <a:rPr lang="en-US" sz="2000" b="1" dirty="0"/>
              <a:t>MATERIAL:-  </a:t>
            </a:r>
            <a:r>
              <a:rPr lang="en-US" sz="2000" dirty="0"/>
              <a:t>EVA material grade 900(Ethyl </a:t>
            </a:r>
            <a:r>
              <a:rPr lang="en-US" sz="2000" dirty="0" err="1"/>
              <a:t>Vinyle</a:t>
            </a:r>
            <a:r>
              <a:rPr lang="en-US" sz="2000" dirty="0"/>
              <a:t> Acetate</a:t>
            </a:r>
            <a:r>
              <a:rPr lang="en-US" sz="2000" dirty="0" smtClean="0"/>
              <a:t>)</a:t>
            </a:r>
          </a:p>
          <a:p>
            <a:r>
              <a:rPr lang="en-US" sz="2000" b="1" dirty="0" smtClean="0"/>
              <a:t>MELT</a:t>
            </a:r>
            <a:r>
              <a:rPr lang="en-US" sz="2000" b="1" dirty="0"/>
              <a:t>:- </a:t>
            </a:r>
            <a:r>
              <a:rPr lang="en-US" sz="2000" dirty="0"/>
              <a:t> </a:t>
            </a:r>
            <a:r>
              <a:rPr lang="en-US" sz="2000" dirty="0" smtClean="0"/>
              <a:t>   </a:t>
            </a:r>
            <a:r>
              <a:rPr lang="en-US" sz="2000" b="1" dirty="0" smtClean="0"/>
              <a:t> </a:t>
            </a:r>
            <a:r>
              <a:rPr lang="en-US" sz="2000" b="1" dirty="0"/>
              <a:t>LOWER PLATE(SOUL) -  </a:t>
            </a:r>
            <a:r>
              <a:rPr lang="en-US" sz="2000" dirty="0"/>
              <a:t>Thick more-   (134+7) </a:t>
            </a:r>
            <a:r>
              <a:rPr lang="en-US" sz="2000" dirty="0" err="1"/>
              <a:t>degre</a:t>
            </a:r>
            <a:r>
              <a:rPr lang="en-US" sz="2000" dirty="0"/>
              <a:t> </a:t>
            </a:r>
            <a:r>
              <a:rPr lang="en-US" sz="2000" dirty="0" err="1"/>
              <a:t>centigrate</a:t>
            </a:r>
            <a:endParaRPr lang="en-US" sz="2000" dirty="0"/>
          </a:p>
          <a:p>
            <a:r>
              <a:rPr lang="en-US" sz="2000" b="1" dirty="0"/>
              <a:t>          </a:t>
            </a:r>
            <a:r>
              <a:rPr lang="en-US" sz="2000" b="1" dirty="0" smtClean="0"/>
              <a:t>       </a:t>
            </a:r>
            <a:r>
              <a:rPr lang="en-US" sz="2000" b="1" dirty="0"/>
              <a:t>UPPER PLATE(UPPER PORTION) -  </a:t>
            </a:r>
            <a:r>
              <a:rPr lang="en-US" sz="2000" dirty="0"/>
              <a:t>Thick less -  134 </a:t>
            </a:r>
            <a:r>
              <a:rPr lang="en-US" sz="2000" dirty="0" err="1"/>
              <a:t>degre</a:t>
            </a:r>
            <a:r>
              <a:rPr lang="en-US" sz="2000" dirty="0"/>
              <a:t> </a:t>
            </a:r>
            <a:r>
              <a:rPr lang="en-US" sz="2000" dirty="0" err="1" smtClean="0"/>
              <a:t>centigrate</a:t>
            </a:r>
            <a:endParaRPr lang="en-US" sz="2000" dirty="0" smtClean="0"/>
          </a:p>
          <a:p>
            <a:r>
              <a:rPr lang="en-US" sz="2000" b="1" dirty="0" smtClean="0"/>
              <a:t>PRESSURE-  </a:t>
            </a:r>
            <a:r>
              <a:rPr lang="en-US" sz="2000" dirty="0"/>
              <a:t>1500 to 2000 pound square inch(less than 1 </a:t>
            </a:r>
            <a:r>
              <a:rPr lang="en-US" sz="2000" dirty="0" err="1"/>
              <a:t>tonne</a:t>
            </a:r>
            <a:r>
              <a:rPr lang="en-US" sz="2000" dirty="0"/>
              <a:t> square inch</a:t>
            </a:r>
            <a:r>
              <a:rPr lang="en-US" sz="2000" dirty="0" smtClean="0"/>
              <a:t>)</a:t>
            </a:r>
            <a:r>
              <a:rPr lang="en-US" sz="2000" dirty="0"/>
              <a:t> </a:t>
            </a:r>
            <a:r>
              <a:rPr lang="en-US" sz="2000" dirty="0" smtClean="0"/>
              <a:t>Hydraulic</a:t>
            </a:r>
          </a:p>
          <a:p>
            <a:r>
              <a:rPr lang="en-US" sz="2000" b="1" dirty="0" smtClean="0"/>
              <a:t>GRANULES-  </a:t>
            </a:r>
            <a:r>
              <a:rPr lang="en-US" sz="2000" dirty="0"/>
              <a:t>Black &amp; White</a:t>
            </a:r>
          </a:p>
          <a:p>
            <a:r>
              <a:rPr lang="en-US" sz="2000" b="1" dirty="0"/>
              <a:t>TIMER -   </a:t>
            </a:r>
            <a:r>
              <a:rPr lang="en-US" sz="2000" dirty="0"/>
              <a:t>15 minutes for big </a:t>
            </a:r>
            <a:r>
              <a:rPr lang="en-US" sz="2000" dirty="0" smtClean="0"/>
              <a:t>size &amp;  </a:t>
            </a:r>
            <a:r>
              <a:rPr lang="en-US" sz="2000" dirty="0"/>
              <a:t>8-10 minutes for small size</a:t>
            </a:r>
          </a:p>
          <a:p>
            <a:r>
              <a:rPr lang="en-US" sz="2000" b="1" dirty="0"/>
              <a:t>MOULDS SIZE AVAILABLE- </a:t>
            </a:r>
            <a:r>
              <a:rPr lang="en-US" sz="2000" dirty="0"/>
              <a:t>6,7,8,9,10 no. </a:t>
            </a:r>
            <a:r>
              <a:rPr lang="en-US" sz="2000" dirty="0" err="1"/>
              <a:t>moulds</a:t>
            </a:r>
            <a:endParaRPr lang="en-US" sz="2000" dirty="0"/>
          </a:p>
        </p:txBody>
      </p:sp>
    </p:spTree>
    <p:extLst>
      <p:ext uri="{BB962C8B-B14F-4D97-AF65-F5344CB8AC3E}">
        <p14:creationId xmlns:p14="http://schemas.microsoft.com/office/powerpoint/2010/main" val="4225004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nodePh="1">
                                  <p:stCondLst>
                                    <p:cond delay="0"/>
                                  </p:stCondLst>
                                  <p:endCondLst>
                                    <p:cond evt="begin" delay="0">
                                      <p:tn val="8"/>
                                    </p:cond>
                                  </p:end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barn(inVertical)">
                                      <p:cBhvr>
                                        <p:cTn id="10" dur="500"/>
                                        <p:tgtEl>
                                          <p:spTgt spid="3">
                                            <p:txEl>
                                              <p:pRg st="0" end="0"/>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barn(inVertical)">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6576" y="-12192"/>
            <a:ext cx="9144000" cy="6858000"/>
          </a:xfrm>
        </p:spPr>
        <p:txBody>
          <a:bodyPr>
            <a:normAutofit fontScale="25000" lnSpcReduction="20000"/>
          </a:bodyPr>
          <a:lstStyle/>
          <a:p>
            <a:endParaRPr lang="en-US" sz="8000" b="0" dirty="0" smtClean="0"/>
          </a:p>
          <a:p>
            <a:endParaRPr lang="en-US" sz="8000" b="0" dirty="0"/>
          </a:p>
          <a:p>
            <a:endParaRPr lang="en-US" sz="8000" b="0" dirty="0" smtClean="0"/>
          </a:p>
          <a:p>
            <a:pPr algn="just"/>
            <a:r>
              <a:rPr lang="en-US" sz="8000" b="0" dirty="0" smtClean="0"/>
              <a:t>First I  Read </a:t>
            </a:r>
            <a:r>
              <a:rPr lang="en-US" sz="8000" b="0" dirty="0"/>
              <a:t>image from </a:t>
            </a:r>
            <a:r>
              <a:rPr lang="en-US" sz="8000" b="0" dirty="0" smtClean="0"/>
              <a:t>graph &amp; then Returns </a:t>
            </a:r>
            <a:r>
              <a:rPr lang="en-US" sz="8000" b="0" dirty="0"/>
              <a:t>a row vector </a:t>
            </a:r>
            <a:r>
              <a:rPr lang="en-US" sz="8000" b="0" dirty="0" smtClean="0"/>
              <a:t> whose elements </a:t>
            </a:r>
            <a:r>
              <a:rPr lang="en-US" sz="8000" b="0" dirty="0"/>
              <a:t>are </a:t>
            </a:r>
            <a:r>
              <a:rPr lang="en-US" sz="8000" b="0" dirty="0" smtClean="0"/>
              <a:t> the </a:t>
            </a:r>
            <a:r>
              <a:rPr lang="en-US" sz="8000" b="0" dirty="0"/>
              <a:t>lengths of </a:t>
            </a:r>
            <a:r>
              <a:rPr lang="en-US" sz="8000" b="0" dirty="0" smtClean="0"/>
              <a:t>the corresponding  dimensions of  image . Then I  Resize image</a:t>
            </a:r>
            <a:r>
              <a:rPr lang="en-US" sz="8000" b="0" dirty="0"/>
              <a:t> </a:t>
            </a:r>
            <a:r>
              <a:rPr lang="en-US" sz="8000" b="0" dirty="0" smtClean="0"/>
              <a:t> &amp;  Convert </a:t>
            </a:r>
            <a:r>
              <a:rPr lang="en-US" sz="8000" b="0" dirty="0"/>
              <a:t>RGB image to gray scale  </a:t>
            </a:r>
            <a:r>
              <a:rPr lang="en-US" sz="8000" b="0" dirty="0" smtClean="0"/>
              <a:t>. An RGB image is a three </a:t>
            </a:r>
            <a:r>
              <a:rPr lang="en-US" sz="8000" b="0" dirty="0" err="1" smtClean="0"/>
              <a:t>dimrensional</a:t>
            </a:r>
            <a:r>
              <a:rPr lang="en-US" sz="8000" b="0" dirty="0" smtClean="0"/>
              <a:t>  byte array that explicitly stores a color value for each pixel . RGB images are made up of width , height  &amp; three channels of color information . Scanned photographs are commonly stored as RGB images .Then Start </a:t>
            </a:r>
            <a:r>
              <a:rPr lang="en-US" sz="8000" b="0" dirty="0"/>
              <a:t>image </a:t>
            </a:r>
            <a:r>
              <a:rPr lang="en-US" sz="8000" b="0" dirty="0" smtClean="0"/>
              <a:t>segmentation row wise &amp; </a:t>
            </a:r>
            <a:r>
              <a:rPr lang="en-US" sz="8000" b="0" dirty="0" err="1" smtClean="0"/>
              <a:t>columnwise</a:t>
            </a:r>
            <a:r>
              <a:rPr lang="en-US" sz="8000" b="0" dirty="0" smtClean="0"/>
              <a:t> .</a:t>
            </a:r>
            <a:r>
              <a:rPr lang="en-US" sz="8000" b="0" dirty="0"/>
              <a:t> </a:t>
            </a:r>
            <a:r>
              <a:rPr lang="en-US" sz="8000" b="0" dirty="0" smtClean="0"/>
              <a:t>After it Sample </a:t>
            </a:r>
            <a:r>
              <a:rPr lang="en-US" sz="8000" b="0" dirty="0"/>
              <a:t>wavelength </a:t>
            </a:r>
            <a:r>
              <a:rPr lang="en-US" sz="8000" b="0" dirty="0" smtClean="0"/>
              <a:t>in </a:t>
            </a:r>
            <a:r>
              <a:rPr lang="en-US" sz="8000" b="0" dirty="0"/>
              <a:t>increasing </a:t>
            </a:r>
            <a:r>
              <a:rPr lang="en-US" sz="8000" b="0" dirty="0" smtClean="0"/>
              <a:t>powers of </a:t>
            </a:r>
            <a:r>
              <a:rPr lang="en-US" sz="8000" b="0" dirty="0"/>
              <a:t>two starting </a:t>
            </a:r>
            <a:r>
              <a:rPr lang="en-US" sz="8000" b="0" dirty="0" smtClean="0"/>
              <a:t>from 4/</a:t>
            </a:r>
            <a:r>
              <a:rPr lang="en-US" sz="8000" b="0" dirty="0" err="1" smtClean="0"/>
              <a:t>sqrt</a:t>
            </a:r>
            <a:r>
              <a:rPr lang="en-US" sz="8000" b="0" dirty="0" smtClean="0"/>
              <a:t> </a:t>
            </a:r>
            <a:r>
              <a:rPr lang="en-US" sz="8000" b="0" dirty="0" err="1"/>
              <a:t>upto</a:t>
            </a:r>
            <a:r>
              <a:rPr lang="en-US" sz="8000" b="0" dirty="0"/>
              <a:t> </a:t>
            </a:r>
            <a:r>
              <a:rPr lang="en-US" sz="8000" b="0" dirty="0" smtClean="0"/>
              <a:t>the hypotenuse </a:t>
            </a:r>
            <a:r>
              <a:rPr lang="en-US" sz="8000" b="0" dirty="0"/>
              <a:t>length </a:t>
            </a:r>
            <a:r>
              <a:rPr lang="en-US" sz="8000" b="0" dirty="0" smtClean="0"/>
              <a:t>of the </a:t>
            </a:r>
            <a:r>
              <a:rPr lang="en-US" sz="8000" b="0" dirty="0"/>
              <a:t>input </a:t>
            </a:r>
            <a:r>
              <a:rPr lang="en-US" sz="8000" b="0" dirty="0" smtClean="0"/>
              <a:t>image</a:t>
            </a:r>
            <a:r>
              <a:rPr lang="en-US" sz="8000" b="0" dirty="0"/>
              <a:t> </a:t>
            </a:r>
            <a:r>
              <a:rPr lang="en-US" sz="8000" b="0" dirty="0" smtClean="0"/>
              <a:t>&amp; then Rounding it towards </a:t>
            </a:r>
            <a:r>
              <a:rPr lang="en-US" sz="8000" b="0" dirty="0"/>
              <a:t>the </a:t>
            </a:r>
            <a:r>
              <a:rPr lang="en-US" sz="8000" b="0" dirty="0" smtClean="0"/>
              <a:t> negative </a:t>
            </a:r>
            <a:r>
              <a:rPr lang="en-US" sz="8000" b="0" dirty="0"/>
              <a:t>infinity </a:t>
            </a:r>
            <a:r>
              <a:rPr lang="en-US" sz="8000" b="0" dirty="0" smtClean="0"/>
              <a:t>of the value</a:t>
            </a:r>
            <a:r>
              <a:rPr lang="en-US" sz="8000" b="0" dirty="0"/>
              <a:t> </a:t>
            </a:r>
            <a:r>
              <a:rPr lang="en-US" sz="8000" b="0" dirty="0" smtClean="0"/>
              <a:t>. Then using Gabor filters which Provide </a:t>
            </a:r>
            <a:r>
              <a:rPr lang="en-US" sz="8000" b="0" dirty="0" err="1" smtClean="0"/>
              <a:t>gabor</a:t>
            </a:r>
            <a:r>
              <a:rPr lang="en-US" sz="8000" b="0" dirty="0"/>
              <a:t> </a:t>
            </a:r>
            <a:r>
              <a:rPr lang="en-US" sz="8000" b="0" dirty="0" smtClean="0"/>
              <a:t>magnitude </a:t>
            </a:r>
            <a:r>
              <a:rPr lang="en-US" sz="8000" b="0" dirty="0"/>
              <a:t>in terms of </a:t>
            </a:r>
            <a:r>
              <a:rPr lang="en-US" sz="8000" b="0" dirty="0" smtClean="0"/>
              <a:t> wavelength </a:t>
            </a:r>
            <a:r>
              <a:rPr lang="en-US" sz="8000" b="0" dirty="0"/>
              <a:t>&amp; </a:t>
            </a:r>
            <a:r>
              <a:rPr lang="en-US" sz="8000" b="0" dirty="0" smtClean="0"/>
              <a:t>energy</a:t>
            </a:r>
            <a:r>
              <a:rPr lang="en-US" sz="8000" b="0" dirty="0"/>
              <a:t> </a:t>
            </a:r>
            <a:r>
              <a:rPr lang="en-US" sz="8000" b="0" dirty="0" smtClean="0"/>
              <a:t>.</a:t>
            </a:r>
            <a:r>
              <a:rPr lang="en-US" sz="8000" b="0" dirty="0"/>
              <a:t> </a:t>
            </a:r>
            <a:r>
              <a:rPr lang="en-US" sz="8000" b="0" dirty="0" smtClean="0"/>
              <a:t>Then I choose  </a:t>
            </a:r>
            <a:r>
              <a:rPr lang="en-US" sz="8000" b="0" dirty="0"/>
              <a:t>sigma </a:t>
            </a:r>
            <a:r>
              <a:rPr lang="en-US" sz="8000" b="0" dirty="0" smtClean="0"/>
              <a:t>wavelength which is </a:t>
            </a:r>
            <a:r>
              <a:rPr lang="en-US" sz="8000" b="0" dirty="0"/>
              <a:t>matched to </a:t>
            </a:r>
            <a:r>
              <a:rPr lang="en-US" sz="8000" b="0" dirty="0" err="1"/>
              <a:t>gabor</a:t>
            </a:r>
            <a:r>
              <a:rPr lang="en-US" sz="8000" b="0" dirty="0"/>
              <a:t> </a:t>
            </a:r>
            <a:r>
              <a:rPr lang="en-US" sz="8000" b="0" dirty="0" smtClean="0"/>
              <a:t>filter</a:t>
            </a:r>
            <a:r>
              <a:rPr lang="en-US" sz="8000" b="0" dirty="0"/>
              <a:t>, extracting </a:t>
            </a:r>
            <a:r>
              <a:rPr lang="en-US" sz="8000" b="0" dirty="0" smtClean="0"/>
              <a:t> each feature</a:t>
            </a:r>
            <a:r>
              <a:rPr lang="en-US" sz="8000" b="0" dirty="0"/>
              <a:t> </a:t>
            </a:r>
            <a:r>
              <a:rPr lang="en-US" sz="8000" b="0" dirty="0" smtClean="0"/>
              <a:t>. A smoothing term K  equal to 3 is introduced  whose  value determining how much smoothing is applied to the </a:t>
            </a:r>
            <a:r>
              <a:rPr lang="en-US" sz="8000" b="0" dirty="0" err="1" smtClean="0"/>
              <a:t>gabor</a:t>
            </a:r>
            <a:r>
              <a:rPr lang="en-US" sz="8000" b="0" dirty="0" smtClean="0"/>
              <a:t> magnitude response  . Then I create a mesh plot  which is a three dimensional surface having solid edge colors &amp;no face colors .&amp; extracting high level </a:t>
            </a:r>
            <a:r>
              <a:rPr lang="en-US" sz="8000" b="0" dirty="0"/>
              <a:t> </a:t>
            </a:r>
            <a:r>
              <a:rPr lang="en-US" sz="8000" b="0" dirty="0" smtClean="0"/>
              <a:t>feature from data of concatenate arrays .Then I applied Element wise </a:t>
            </a:r>
            <a:r>
              <a:rPr lang="en-US" sz="8000" b="0" dirty="0" err="1" smtClean="0"/>
              <a:t>opearation</a:t>
            </a:r>
            <a:r>
              <a:rPr lang="en-US" sz="8000" b="0" dirty="0" smtClean="0"/>
              <a:t> to two arrays with implicit expansion enabled and does principle </a:t>
            </a:r>
            <a:r>
              <a:rPr lang="en-US" sz="8000" b="0" dirty="0" err="1" smtClean="0"/>
              <a:t>componenet</a:t>
            </a:r>
            <a:r>
              <a:rPr lang="en-US" sz="8000" b="0" dirty="0" smtClean="0"/>
              <a:t> analysis  of raw data . By K- Means clustering  , </a:t>
            </a:r>
            <a:r>
              <a:rPr lang="en-US" sz="8000" b="0" dirty="0" err="1" smtClean="0"/>
              <a:t>partionind</a:t>
            </a:r>
            <a:r>
              <a:rPr lang="en-US" sz="8000" b="0" dirty="0" smtClean="0"/>
              <a:t> n-by-p matrix into K  clusters  obtaining n-by-1  vector containing cluster indices  of each observation .Then </a:t>
            </a:r>
            <a:r>
              <a:rPr lang="en-US" sz="8000" b="0" dirty="0" err="1" smtClean="0"/>
              <a:t>doea</a:t>
            </a:r>
            <a:r>
              <a:rPr lang="en-US" sz="8000" b="0" dirty="0" smtClean="0"/>
              <a:t> piecewise distribution segmentation over copies of arrays .After  doing K-Means clustering based image segmentation and overlaying label matrix region  on 2-d image  &amp; obtaining </a:t>
            </a:r>
            <a:r>
              <a:rPr lang="en-US" sz="8000" b="0" dirty="0" err="1" smtClean="0"/>
              <a:t>labled</a:t>
            </a:r>
            <a:r>
              <a:rPr lang="en-US" sz="8000" b="0" dirty="0" smtClean="0"/>
              <a:t> image with additional pixel information .</a:t>
            </a:r>
          </a:p>
          <a:p>
            <a:endParaRPr lang="en-US" sz="8000" b="0" dirty="0" smtClean="0"/>
          </a:p>
          <a:p>
            <a:endParaRPr lang="en-US" sz="8000" b="0" dirty="0"/>
          </a:p>
          <a:p>
            <a:r>
              <a:rPr lang="en-US" sz="8000" b="0" dirty="0"/>
              <a:t>                                      </a:t>
            </a:r>
          </a:p>
          <a:p>
            <a:r>
              <a:rPr lang="en-US" sz="8000" b="0" dirty="0"/>
              <a:t>                                       </a:t>
            </a:r>
          </a:p>
          <a:p>
            <a:r>
              <a:rPr lang="en-US" dirty="0" smtClean="0"/>
              <a:t>                                     </a:t>
            </a:r>
            <a:endParaRPr lang="en-US" dirty="0"/>
          </a:p>
          <a:p>
            <a:r>
              <a:rPr lang="en-US" dirty="0"/>
              <a:t> </a:t>
            </a:r>
          </a:p>
          <a:p>
            <a:endParaRPr lang="en-US" dirty="0"/>
          </a:p>
          <a:p>
            <a:endParaRPr lang="en-US" dirty="0"/>
          </a:p>
          <a:p>
            <a:endParaRPr lang="en-US" dirty="0"/>
          </a:p>
          <a:p>
            <a:endParaRPr lang="en-US" dirty="0" smtClean="0"/>
          </a:p>
          <a:p>
            <a:r>
              <a:rPr lang="en-US" dirty="0" smtClean="0"/>
              <a:t>.</a:t>
            </a:r>
            <a:endParaRPr lang="en-US" dirty="0"/>
          </a:p>
          <a:p>
            <a:r>
              <a:rPr lang="en-US" dirty="0"/>
              <a:t> </a:t>
            </a:r>
          </a:p>
          <a:p>
            <a:endParaRPr lang="en-US" dirty="0"/>
          </a:p>
          <a:p>
            <a:r>
              <a:rPr lang="en-US" dirty="0"/>
              <a:t> </a:t>
            </a:r>
          </a:p>
          <a:p>
            <a:endParaRPr lang="en-US" dirty="0"/>
          </a:p>
        </p:txBody>
      </p:sp>
    </p:spTree>
    <p:extLst>
      <p:ext uri="{BB962C8B-B14F-4D97-AF65-F5344CB8AC3E}">
        <p14:creationId xmlns:p14="http://schemas.microsoft.com/office/powerpoint/2010/main" val="403411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barn(inVertical)">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0" y="0"/>
            <a:ext cx="9144000" cy="6858000"/>
          </a:xfrm>
        </p:spPr>
        <p:txBody>
          <a:bodyPr>
            <a:normAutofit/>
          </a:bodyPr>
          <a:lstStyle/>
          <a:p>
            <a:r>
              <a:rPr lang="en-US" sz="2000" u="sng" dirty="0"/>
              <a:t>Commands:-</a:t>
            </a:r>
            <a:endParaRPr lang="en-US" sz="2000" dirty="0"/>
          </a:p>
          <a:p>
            <a:endParaRPr lang="en-US" sz="2000" u="sng" dirty="0" smtClean="0"/>
          </a:p>
          <a:p>
            <a:endParaRPr lang="en-US" sz="2000" u="sng" dirty="0"/>
          </a:p>
          <a:p>
            <a:r>
              <a:rPr lang="en-US" sz="2000" u="sng" dirty="0" err="1" smtClean="0"/>
              <a:t>gabor</a:t>
            </a:r>
            <a:r>
              <a:rPr lang="en-US" sz="2000" b="0" dirty="0" smtClean="0"/>
              <a:t>- </a:t>
            </a:r>
            <a:r>
              <a:rPr lang="en-US" sz="2000" b="0" dirty="0"/>
              <a:t>Create Gabor filter or Gabor filter </a:t>
            </a:r>
            <a:r>
              <a:rPr lang="en-US" sz="2000" b="0" dirty="0" smtClean="0"/>
              <a:t>bank .This </a:t>
            </a:r>
            <a:r>
              <a:rPr lang="en-US" sz="2000" b="0" dirty="0"/>
              <a:t>MATLAB function creates a Gabor filter with the specified wavelength (in pixels/cycle) and orientation (in degrees).</a:t>
            </a:r>
          </a:p>
          <a:p>
            <a:r>
              <a:rPr lang="en-US" sz="2000" u="sng" dirty="0" err="1" smtClean="0"/>
              <a:t>imgaborfilt</a:t>
            </a:r>
            <a:r>
              <a:rPr lang="en-US" sz="2000" b="0" dirty="0"/>
              <a:t> - Apply Gabor filter or set of filters to 2-D </a:t>
            </a:r>
            <a:r>
              <a:rPr lang="en-US" sz="2000" b="0" dirty="0" err="1" smtClean="0"/>
              <a:t>image.This</a:t>
            </a:r>
            <a:r>
              <a:rPr lang="en-US" sz="2000" b="0" dirty="0" smtClean="0"/>
              <a:t> </a:t>
            </a:r>
            <a:r>
              <a:rPr lang="en-US" sz="2000" b="0" dirty="0"/>
              <a:t>MATLAB function computes the magnitude and phase response of a Gabor filter for the input grayscale image A.</a:t>
            </a:r>
          </a:p>
          <a:p>
            <a:r>
              <a:rPr lang="en-US" sz="2000" u="sng" dirty="0"/>
              <a:t>cat</a:t>
            </a:r>
            <a:r>
              <a:rPr lang="en-US" sz="2000" dirty="0"/>
              <a:t> </a:t>
            </a:r>
            <a:r>
              <a:rPr lang="en-US" sz="2000" b="0" dirty="0"/>
              <a:t>- Concatenate </a:t>
            </a:r>
            <a:r>
              <a:rPr lang="en-US" sz="2000" b="0" dirty="0" smtClean="0"/>
              <a:t>arrays.</a:t>
            </a:r>
          </a:p>
          <a:p>
            <a:r>
              <a:rPr lang="en-US" sz="2000" b="0" dirty="0" smtClean="0"/>
              <a:t>This </a:t>
            </a:r>
            <a:r>
              <a:rPr lang="en-US" sz="2000" b="0" dirty="0"/>
              <a:t>MATLAB function concatenates B to the end of A along dimension dim when A and B have compatible sizes (the lengths of the dimensions match except for the operating dimension dim).</a:t>
            </a:r>
          </a:p>
          <a:p>
            <a:r>
              <a:rPr lang="en-US" sz="2000" u="sng" dirty="0" err="1" smtClean="0"/>
              <a:t>bsxfun</a:t>
            </a:r>
            <a:r>
              <a:rPr lang="en-US" sz="2000" b="0" dirty="0" smtClean="0"/>
              <a:t>- </a:t>
            </a:r>
            <a:r>
              <a:rPr lang="en-US" sz="2000" b="0" dirty="0"/>
              <a:t>Apply element-wise operation to two arrays with implicit expansion </a:t>
            </a:r>
            <a:r>
              <a:rPr lang="en-US" sz="2000" b="0" dirty="0" smtClean="0"/>
              <a:t>enabled</a:t>
            </a:r>
          </a:p>
          <a:p>
            <a:r>
              <a:rPr lang="en-US" sz="2000" b="0" dirty="0" smtClean="0"/>
              <a:t>This MATLAB function applies the element-wise binary operation specified by the function handle fun to arrays A and B.</a:t>
            </a:r>
          </a:p>
          <a:p>
            <a:r>
              <a:rPr lang="en-US" sz="2000" u="sng" dirty="0" err="1" smtClean="0"/>
              <a:t>repmat</a:t>
            </a:r>
            <a:r>
              <a:rPr lang="en-US" sz="2000" b="0" dirty="0" smtClean="0"/>
              <a:t>- </a:t>
            </a:r>
            <a:r>
              <a:rPr lang="en-US" sz="2000" b="0" dirty="0"/>
              <a:t>Repeat copies of </a:t>
            </a:r>
            <a:r>
              <a:rPr lang="en-US" sz="2000" b="0" dirty="0" smtClean="0"/>
              <a:t>array.</a:t>
            </a:r>
            <a:r>
              <a:rPr lang="en-US" sz="2000" b="0" dirty="0"/>
              <a:t> </a:t>
            </a:r>
            <a:r>
              <a:rPr lang="en-US" sz="2000" b="0" dirty="0" smtClean="0"/>
              <a:t>This </a:t>
            </a:r>
            <a:r>
              <a:rPr lang="en-US" sz="2000" b="0" dirty="0"/>
              <a:t>MATLAB function returns an array containing n copies of A in the row and column dimensions.</a:t>
            </a:r>
          </a:p>
          <a:p>
            <a:endParaRPr lang="en-US" sz="2000" dirty="0"/>
          </a:p>
        </p:txBody>
      </p:sp>
    </p:spTree>
    <p:extLst>
      <p:ext uri="{BB962C8B-B14F-4D97-AF65-F5344CB8AC3E}">
        <p14:creationId xmlns:p14="http://schemas.microsoft.com/office/powerpoint/2010/main" val="949165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3" end="3"/>
                                            </p:txEl>
                                          </p:spTgt>
                                        </p:tgtEl>
                                        <p:attrNameLst>
                                          <p:attrName>style.visibility</p:attrName>
                                        </p:attrNameLst>
                                      </p:cBhvr>
                                      <p:to>
                                        <p:strVal val="visible"/>
                                      </p:to>
                                    </p:set>
                                    <p:animEffect transition="in" filter="barn(inVertical)">
                                      <p:cBhvr>
                                        <p:cTn id="10" dur="500"/>
                                        <p:tgtEl>
                                          <p:spTgt spid="3">
                                            <p:txEl>
                                              <p:pRg st="3" end="3"/>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barn(inVertical)">
                                      <p:cBhvr>
                                        <p:cTn id="13" dur="500"/>
                                        <p:tgtEl>
                                          <p:spTgt spid="3">
                                            <p:txEl>
                                              <p:pRg st="4" end="4"/>
                                            </p:txEl>
                                          </p:spTgt>
                                        </p:tgtEl>
                                      </p:cBhvr>
                                    </p:animEffect>
                                  </p:childTnLst>
                                </p:cTn>
                              </p:par>
                              <p:par>
                                <p:cTn id="14" presetID="16" presetClass="entr" presetSubtype="21"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barn(inVertical)">
                                      <p:cBhvr>
                                        <p:cTn id="16" dur="500"/>
                                        <p:tgtEl>
                                          <p:spTgt spid="3">
                                            <p:txEl>
                                              <p:pRg st="5" end="5"/>
                                            </p:txEl>
                                          </p:spTgt>
                                        </p:tgtEl>
                                      </p:cBhvr>
                                    </p:animEffect>
                                  </p:childTnLst>
                                </p:cTn>
                              </p:par>
                              <p:par>
                                <p:cTn id="17" presetID="16" presetClass="entr" presetSubtype="21"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Effect transition="in" filter="barn(inVertical)">
                                      <p:cBhvr>
                                        <p:cTn id="19" dur="500"/>
                                        <p:tgtEl>
                                          <p:spTgt spid="3">
                                            <p:txEl>
                                              <p:pRg st="6" end="6"/>
                                            </p:txEl>
                                          </p:spTgt>
                                        </p:tgtEl>
                                      </p:cBhvr>
                                    </p:animEffect>
                                  </p:childTnLst>
                                </p:cTn>
                              </p:par>
                              <p:par>
                                <p:cTn id="20" presetID="16" presetClass="entr" presetSubtype="21" fill="hold" nodeType="with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arn(inVertical)">
                                      <p:cBhvr>
                                        <p:cTn id="22" dur="500"/>
                                        <p:tgtEl>
                                          <p:spTgt spid="3">
                                            <p:txEl>
                                              <p:pRg st="7" end="7"/>
                                            </p:txEl>
                                          </p:spTgt>
                                        </p:tgtEl>
                                      </p:cBhvr>
                                    </p:animEffect>
                                  </p:childTnLst>
                                </p:cTn>
                              </p:par>
                              <p:par>
                                <p:cTn id="23" presetID="16" presetClass="entr" presetSubtype="21"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Effect transition="in" filter="barn(inVertical)">
                                      <p:cBhvr>
                                        <p:cTn id="25" dur="500"/>
                                        <p:tgtEl>
                                          <p:spTgt spid="3">
                                            <p:txEl>
                                              <p:pRg st="8" end="8"/>
                                            </p:txEl>
                                          </p:spTgt>
                                        </p:tgtEl>
                                      </p:cBhvr>
                                    </p:animEffect>
                                  </p:childTnLst>
                                </p:cTn>
                              </p:par>
                              <p:par>
                                <p:cTn id="26" presetID="16" presetClass="entr" presetSubtype="21" fill="hold" nodeType="with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barn(inVertical)">
                                      <p:cBhvr>
                                        <p:cTn id="28"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384</TotalTime>
  <Words>1150</Words>
  <Application>Microsoft Office PowerPoint</Application>
  <PresentationFormat>On-screen Show (4:3)</PresentationFormat>
  <Paragraphs>110</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Angles</vt:lpstr>
      <vt:lpstr>QUALITY CONTROL FOR EVA SHOE PRODUCTION</vt:lpstr>
      <vt:lpstr>.</vt:lpstr>
      <vt:lpstr>PowerPoint Presentation</vt:lpstr>
      <vt:lpstr>PowerPoint Presentation</vt:lpstr>
      <vt:lpstr>PowerPoint Presentation</vt:lpstr>
      <vt:lpstr>PowerPoint Presentation</vt:lpstr>
      <vt:lpstr>     EVA COMPRESS MOULDING MACHINE FOR SHOE PREPARATION</vt:lpstr>
      <vt:lpstr>PowerPoint Presentation</vt:lpstr>
      <vt:lpstr>PowerPoint Presentation</vt:lpstr>
      <vt:lpstr>PowerPoint Presentation</vt:lpstr>
      <vt:lpstr>PowerPoint Presentation</vt:lpstr>
      <vt:lpstr>PowerPoint Presentation</vt:lpstr>
      <vt:lpstr>GREY PICTURE OF SECTION OF A                  k-MEANS OUTPUT OF THE PICTURE MOULD WHERE EVA MATERIAL  IS HANGING AFTER REMOVAL OF  PREPARED SHOE FROM MOULD </vt:lpstr>
      <vt:lpstr>K- MEANS CLUSTERING  BASED    LABLED IMAGE WITH ADDITIONAL PIXEL  INFORMATION  IMAGE SEGMENTATION </vt:lpstr>
      <vt:lpstr>                              CONCLUSION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title>
  <dc:creator>meher kumar</dc:creator>
  <cp:lastModifiedBy>meher kumar</cp:lastModifiedBy>
  <cp:revision>41</cp:revision>
  <dcterms:created xsi:type="dcterms:W3CDTF">2006-08-16T00:00:00Z</dcterms:created>
  <dcterms:modified xsi:type="dcterms:W3CDTF">2021-11-28T06:40:50Z</dcterms:modified>
</cp:coreProperties>
</file>