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0"/>
  </p:notesMasterIdLst>
  <p:sldIdLst>
    <p:sldId id="256" r:id="rId2"/>
    <p:sldId id="257" r:id="rId3"/>
    <p:sldId id="258" r:id="rId4"/>
    <p:sldId id="259" r:id="rId5"/>
    <p:sldId id="372" r:id="rId6"/>
    <p:sldId id="269" r:id="rId7"/>
    <p:sldId id="260" r:id="rId8"/>
    <p:sldId id="261" r:id="rId9"/>
    <p:sldId id="262" r:id="rId10"/>
    <p:sldId id="264" r:id="rId11"/>
    <p:sldId id="37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376"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2" r:id="rId109"/>
    <p:sldId id="363" r:id="rId110"/>
    <p:sldId id="364" r:id="rId111"/>
    <p:sldId id="365" r:id="rId112"/>
    <p:sldId id="366" r:id="rId113"/>
    <p:sldId id="367" r:id="rId114"/>
    <p:sldId id="368" r:id="rId115"/>
    <p:sldId id="369" r:id="rId116"/>
    <p:sldId id="370" r:id="rId117"/>
    <p:sldId id="371" r:id="rId118"/>
    <p:sldId id="375"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5DA4F1-BEA4-47A9-805D-37575F333684}" type="datetimeFigureOut">
              <a:rPr lang="en-US" smtClean="0"/>
              <a:t>12/5/2022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9A1DF-C84A-47C9-A9A7-F878188C8CF9}" type="slidenum">
              <a:rPr lang="en-US" smtClean="0"/>
              <a:t>‹#›</a:t>
            </a:fld>
            <a:endParaRPr lang="en-US"/>
          </a:p>
        </p:txBody>
      </p:sp>
    </p:spTree>
    <p:extLst>
      <p:ext uri="{BB962C8B-B14F-4D97-AF65-F5344CB8AC3E}">
        <p14:creationId xmlns:p14="http://schemas.microsoft.com/office/powerpoint/2010/main" val="418940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89A1DF-C84A-47C9-A9A7-F878188C8CF9}" type="slidenum">
              <a:rPr lang="en-US" smtClean="0"/>
              <a:t>1</a:t>
            </a:fld>
            <a:endParaRPr lang="en-US"/>
          </a:p>
        </p:txBody>
      </p:sp>
    </p:spTree>
    <p:extLst>
      <p:ext uri="{BB962C8B-B14F-4D97-AF65-F5344CB8AC3E}">
        <p14:creationId xmlns:p14="http://schemas.microsoft.com/office/powerpoint/2010/main" val="387834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12/5/2022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12/5/2022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hyperlink" Target="https://www.researchgate.net/profile/Pruthvija-b" TargetMode="External"/><Relationship Id="rId2" Type="http://schemas.openxmlformats.org/officeDocument/2006/relationships/hyperlink" Target="https://www.researchgate.net/profile/Lakshmi-Kp" TargetMode="External"/><Relationship Id="rId1" Type="http://schemas.openxmlformats.org/officeDocument/2006/relationships/slideLayout" Target="../slideLayouts/slideLayout7.xml"/><Relationship Id="rId4" Type="http://schemas.openxmlformats.org/officeDocument/2006/relationships/hyperlink" Target="https://www.researchgate.net/journal/International-Journal-of-Scientific-and-Engineering-Research-2229-5518"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924800" cy="6096000"/>
          </a:xfrm>
        </p:spPr>
        <p:txBody>
          <a:bodyPr>
            <a:normAutofit/>
          </a:bodyPr>
          <a:lstStyle/>
          <a:p>
            <a:r>
              <a:rPr lang="en-US" smtClean="0"/>
              <a:t/>
            </a:r>
            <a:br>
              <a:rPr lang="en-US" smtClean="0"/>
            </a:br>
            <a:r>
              <a:rPr lang="en-US" b="1" smtClean="0"/>
              <a:t> </a:t>
            </a:r>
            <a:r>
              <a:rPr lang="en-US" sz="1600" b="1" smtClean="0"/>
              <a:t/>
            </a:r>
            <a:br>
              <a:rPr lang="en-US" sz="1600" b="1" smtClean="0"/>
            </a:br>
            <a:r>
              <a:rPr lang="en-US" smtClean="0"/>
              <a:t/>
            </a:r>
            <a:br>
              <a:rPr lang="en-US" smtClean="0"/>
            </a:br>
            <a:r>
              <a:rPr lang="en-US" b="1" smtClean="0"/>
              <a:t> </a:t>
            </a:r>
            <a:r>
              <a:rPr lang="en-US" smtClean="0"/>
              <a:t/>
            </a:r>
            <a:br>
              <a:rPr lang="en-US" smtClean="0"/>
            </a:br>
            <a:r>
              <a:rPr lang="en-US" smtClean="0"/>
              <a:t> </a:t>
            </a:r>
            <a:r>
              <a:rPr lang="en-US" i="1" smtClean="0"/>
              <a:t/>
            </a:r>
            <a:br>
              <a:rPr lang="en-US" i="1" smtClean="0"/>
            </a:br>
            <a:endParaRPr lang="en-US" i="1" dirty="0"/>
          </a:p>
        </p:txBody>
      </p:sp>
      <p:sp>
        <p:nvSpPr>
          <p:cNvPr id="3" name="Subtitle 2"/>
          <p:cNvSpPr>
            <a:spLocks noGrp="1"/>
          </p:cNvSpPr>
          <p:nvPr>
            <p:ph type="subTitle" idx="1"/>
          </p:nvPr>
        </p:nvSpPr>
        <p:spPr>
          <a:xfrm>
            <a:off x="1676400" y="2057400"/>
            <a:ext cx="6096000" cy="18288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n-US" sz="2300" b="1" dirty="0" smtClean="0">
                <a:solidFill>
                  <a:schemeClr val="tx1"/>
                </a:solidFill>
              </a:rPr>
              <a:t>A Report of  Major Project-II</a:t>
            </a:r>
          </a:p>
          <a:p>
            <a:r>
              <a:rPr lang="en-US" sz="2300" b="1" dirty="0" smtClean="0">
                <a:solidFill>
                  <a:schemeClr val="tx1"/>
                </a:solidFill>
              </a:rPr>
              <a:t> Submitted towards the partial  fulfilment of the requirement for the award</a:t>
            </a:r>
          </a:p>
          <a:p>
            <a:r>
              <a:rPr lang="en-US" sz="2300" b="1" dirty="0" smtClean="0">
                <a:solidFill>
                  <a:schemeClr val="tx1"/>
                </a:solidFill>
              </a:rPr>
              <a:t>of the degree of</a:t>
            </a:r>
          </a:p>
          <a:p>
            <a:r>
              <a:rPr lang="en-US" sz="2300" b="1" dirty="0" smtClean="0">
                <a:solidFill>
                  <a:schemeClr val="tx1"/>
                </a:solidFill>
              </a:rPr>
              <a:t>Master of Technology in Engineering Systems</a:t>
            </a:r>
          </a:p>
          <a:p>
            <a:endParaRPr lang="en-US" dirty="0"/>
          </a:p>
        </p:txBody>
      </p:sp>
      <p:sp>
        <p:nvSpPr>
          <p:cNvPr id="4" name="Rectangle 3"/>
          <p:cNvSpPr/>
          <p:nvPr/>
        </p:nvSpPr>
        <p:spPr>
          <a:xfrm>
            <a:off x="304800" y="4267200"/>
            <a:ext cx="3048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SUBMITTED BY</a:t>
            </a:r>
            <a:r>
              <a:rPr lang="en-US" i="1" dirty="0"/>
              <a:t/>
            </a:r>
            <a:br>
              <a:rPr lang="en-US" i="1" dirty="0"/>
            </a:br>
            <a:r>
              <a:rPr lang="en-US" b="1" i="1" dirty="0"/>
              <a:t> </a:t>
            </a:r>
            <a:r>
              <a:rPr lang="en-US" i="1" dirty="0"/>
              <a:t/>
            </a:r>
            <a:br>
              <a:rPr lang="en-US" i="1" dirty="0"/>
            </a:br>
            <a:r>
              <a:rPr lang="en-US" b="1" i="1" dirty="0"/>
              <a:t>MEHER KUMAR</a:t>
            </a:r>
            <a:r>
              <a:rPr lang="en-US" i="1" dirty="0"/>
              <a:t/>
            </a:r>
            <a:br>
              <a:rPr lang="en-US" i="1" dirty="0"/>
            </a:br>
            <a:r>
              <a:rPr lang="en-US" b="1" i="1" dirty="0"/>
              <a:t>M.TECH.(VIII-SEM) PART TIME</a:t>
            </a:r>
            <a:r>
              <a:rPr lang="en-US" i="1" dirty="0"/>
              <a:t/>
            </a:r>
            <a:br>
              <a:rPr lang="en-US" i="1" dirty="0"/>
            </a:br>
            <a:r>
              <a:rPr lang="en-US" i="1" dirty="0"/>
              <a:t>ROLL NO. 1906417</a:t>
            </a:r>
            <a:br>
              <a:rPr lang="en-US" i="1" dirty="0"/>
            </a:br>
            <a:r>
              <a:rPr lang="en-US" i="1" dirty="0"/>
              <a:t>COURSE NUMBER PEE 400</a:t>
            </a:r>
            <a:endParaRPr lang="en-US" dirty="0"/>
          </a:p>
        </p:txBody>
      </p:sp>
      <p:sp>
        <p:nvSpPr>
          <p:cNvPr id="5" name="Isosceles Triangle 4"/>
          <p:cNvSpPr/>
          <p:nvPr/>
        </p:nvSpPr>
        <p:spPr>
          <a:xfrm>
            <a:off x="4495800" y="4572000"/>
            <a:ext cx="4191000" cy="2133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SUPERVISOR</a:t>
            </a:r>
            <a:endParaRPr lang="en-US" dirty="0"/>
          </a:p>
          <a:p>
            <a:r>
              <a:rPr lang="en-US" b="1" dirty="0"/>
              <a:t> </a:t>
            </a:r>
            <a:endParaRPr lang="en-US" dirty="0"/>
          </a:p>
          <a:p>
            <a:r>
              <a:rPr lang="en-US" b="1" dirty="0"/>
              <a:t>Prof. G. S. SAILESH BABU</a:t>
            </a:r>
            <a:endParaRPr lang="en-US" dirty="0"/>
          </a:p>
          <a:p>
            <a:pPr algn="ctr"/>
            <a:endParaRPr lang="en-US" dirty="0"/>
          </a:p>
        </p:txBody>
      </p:sp>
      <p:sp>
        <p:nvSpPr>
          <p:cNvPr id="6" name="Oval 5"/>
          <p:cNvSpPr/>
          <p:nvPr/>
        </p:nvSpPr>
        <p:spPr>
          <a:xfrm>
            <a:off x="990600" y="381000"/>
            <a:ext cx="7391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prstClr val="black"/>
                </a:solidFill>
                <a:ea typeface="+mj-ea"/>
                <a:cs typeface="+mj-cs"/>
              </a:rPr>
              <a:t>STUDY OF BATTERY CHARGING AND DISCHARGING CHARACTERISTICS OF DIFFERENT BATTERIES ON DIFFERENT LOADS</a:t>
            </a:r>
            <a:endParaRPr lang="en-US" dirty="0"/>
          </a:p>
        </p:txBody>
      </p:sp>
    </p:spTree>
    <p:extLst>
      <p:ext uri="{BB962C8B-B14F-4D97-AF65-F5344CB8AC3E}">
        <p14:creationId xmlns:p14="http://schemas.microsoft.com/office/powerpoint/2010/main" val="332334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458200" cy="6370975"/>
          </a:xfrm>
          <a:prstGeom prst="rect">
            <a:avLst/>
          </a:prstGeom>
        </p:spPr>
        <p:txBody>
          <a:bodyPr wrap="square">
            <a:spAutoFit/>
          </a:bodyPr>
          <a:lstStyle/>
          <a:p>
            <a:r>
              <a:rPr lang="en-US" sz="1400" b="1" u="sng" dirty="0" smtClean="0"/>
              <a:t>Fuel </a:t>
            </a:r>
            <a:r>
              <a:rPr lang="en-US" sz="1400" b="1" u="sng" dirty="0"/>
              <a:t>Cell</a:t>
            </a:r>
            <a:r>
              <a:rPr lang="en-US" sz="1400" dirty="0"/>
              <a:t> :</a:t>
            </a:r>
          </a:p>
          <a:p>
            <a:r>
              <a:rPr lang="en-US" sz="1400" b="1" dirty="0"/>
              <a:t>Definition</a:t>
            </a:r>
            <a:r>
              <a:rPr lang="en-US" sz="1400" dirty="0"/>
              <a:t> : </a:t>
            </a:r>
            <a:r>
              <a:rPr lang="en-US" sz="1400" dirty="0" smtClean="0"/>
              <a:t> </a:t>
            </a:r>
            <a:r>
              <a:rPr lang="en-US" sz="1400" dirty="0"/>
              <a:t>A Fuel cell is an electrochemical cell which converts chemical energy contained in readily available fuel oxidant system into electrical energy.</a:t>
            </a:r>
          </a:p>
          <a:p>
            <a:pPr algn="just"/>
            <a:r>
              <a:rPr lang="en-US" sz="1400" b="1" dirty="0"/>
              <a:t>Principle</a:t>
            </a:r>
            <a:r>
              <a:rPr lang="en-US" sz="1400" dirty="0"/>
              <a:t>:        The basic principle of the fuel cell is same as that of electrochemical cell. The only difference is that the fuel &amp; oxidant are stored outside the cell. Fuel and Oxidant are supplied continuously and separately to the electrodes at which they undergo redox reactions. Fuel cells are capable of supplying current as long as reactants are replenished.</a:t>
            </a:r>
          </a:p>
          <a:p>
            <a:pPr algn="just"/>
            <a:r>
              <a:rPr lang="en-US" sz="1400" dirty="0"/>
              <a:t>Fuel + Oxidant → Oxidation Products + electricity</a:t>
            </a:r>
          </a:p>
          <a:p>
            <a:r>
              <a:rPr lang="en-US" sz="1400" dirty="0" err="1"/>
              <a:t>eg</a:t>
            </a:r>
            <a:r>
              <a:rPr lang="en-US" sz="1400" dirty="0"/>
              <a:t> : </a:t>
            </a:r>
            <a:r>
              <a:rPr lang="en-US" sz="1400" b="1" dirty="0"/>
              <a:t>1) H2 -O2 fuel cell</a:t>
            </a:r>
            <a:endParaRPr lang="en-US" sz="1400" dirty="0"/>
          </a:p>
          <a:p>
            <a:r>
              <a:rPr lang="en-US" sz="1400" b="1" dirty="0"/>
              <a:t>       2) Propane -O2 fuel cell</a:t>
            </a:r>
            <a:endParaRPr lang="en-US" sz="1400" dirty="0"/>
          </a:p>
          <a:p>
            <a:r>
              <a:rPr lang="en-US" sz="1400" b="1" dirty="0"/>
              <a:t>       3) CH3OH-O2 fuel cell</a:t>
            </a:r>
            <a:endParaRPr lang="en-US" sz="1400" dirty="0"/>
          </a:p>
          <a:p>
            <a:pPr algn="just"/>
            <a:r>
              <a:rPr lang="en-US" sz="1400" b="1" dirty="0"/>
              <a:t>   Applications: </a:t>
            </a:r>
            <a:r>
              <a:rPr lang="en-US" sz="1400" dirty="0" smtClean="0"/>
              <a:t>These </a:t>
            </a:r>
            <a:r>
              <a:rPr lang="en-US" sz="1400" dirty="0"/>
              <a:t>are used as auxiliary energy source in space vehicles, submarines and other military vehicles. The product water produced is a valuable source of fresh water for astronauts. Fuel cell is preferred in spacecraft because of its lightness.</a:t>
            </a:r>
          </a:p>
          <a:p>
            <a:r>
              <a:rPr lang="en-US" sz="1400" b="1" dirty="0" smtClean="0"/>
              <a:t>Advantages: </a:t>
            </a:r>
            <a:r>
              <a:rPr lang="en-US" sz="1400" dirty="0" smtClean="0"/>
              <a:t>1</a:t>
            </a:r>
            <a:r>
              <a:rPr lang="en-US" sz="1400" dirty="0"/>
              <a:t>) Fuel cells have high efficiency. It is nearly 70% while other sources have efficiency 15-20% (gasoline engine) and 30-35%(diesel engine).</a:t>
            </a:r>
          </a:p>
          <a:p>
            <a:r>
              <a:rPr lang="en-US" sz="1400" dirty="0"/>
              <a:t>2) The efficiency of the fuel cell does not depend on the size of the power plant.</a:t>
            </a:r>
          </a:p>
          <a:p>
            <a:r>
              <a:rPr lang="en-US" sz="1400" dirty="0"/>
              <a:t>3) Maintenance cost is very low.</a:t>
            </a:r>
          </a:p>
          <a:p>
            <a:r>
              <a:rPr lang="en-US" sz="1400" dirty="0"/>
              <a:t>4) Fuel cells are more efficient in producing the mechanical power to drive the vehicles and require less energy consumption.</a:t>
            </a:r>
          </a:p>
          <a:p>
            <a:r>
              <a:rPr lang="en-US" sz="1400" b="1" dirty="0"/>
              <a:t>Disadvantages:</a:t>
            </a:r>
          </a:p>
          <a:p>
            <a:r>
              <a:rPr lang="en-US" sz="1400" dirty="0"/>
              <a:t>1) Initial cost of fuel cell is high</a:t>
            </a:r>
            <a:r>
              <a:rPr lang="en-US" sz="1400" dirty="0" smtClean="0"/>
              <a:t>. 2</a:t>
            </a:r>
            <a:r>
              <a:rPr lang="en-US" sz="1400" dirty="0"/>
              <a:t>) Life time of fuel cell is not known accurately</a:t>
            </a:r>
            <a:r>
              <a:rPr lang="en-US" sz="1400" dirty="0" smtClean="0"/>
              <a:t>. 3)There </a:t>
            </a:r>
            <a:r>
              <a:rPr lang="en-US" sz="1400" dirty="0"/>
              <a:t>is a problem of durability and storage of large amount of hydrogen .</a:t>
            </a:r>
          </a:p>
          <a:p>
            <a:r>
              <a:rPr lang="en-US" sz="1400" dirty="0"/>
              <a:t> </a:t>
            </a:r>
          </a:p>
          <a:p>
            <a:r>
              <a:rPr lang="en-US" dirty="0"/>
              <a:t> </a:t>
            </a:r>
          </a:p>
          <a:p>
            <a:r>
              <a:rPr lang="en-US" dirty="0"/>
              <a:t> </a:t>
            </a:r>
            <a:endParaRPr lang="en-US" dirty="0" smtClean="0"/>
          </a:p>
          <a:p>
            <a:pPr algn="just"/>
            <a:endParaRPr lang="en-US" dirty="0"/>
          </a:p>
          <a:p>
            <a:pPr algn="just"/>
            <a:endParaRPr lang="en-US" dirty="0"/>
          </a:p>
        </p:txBody>
      </p:sp>
    </p:spTree>
    <p:extLst>
      <p:ext uri="{BB962C8B-B14F-4D97-AF65-F5344CB8AC3E}">
        <p14:creationId xmlns:p14="http://schemas.microsoft.com/office/powerpoint/2010/main" val="17915701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3999" cy="5105400"/>
          </a:xfrm>
          <a:prstGeom prst="rect">
            <a:avLst/>
          </a:prstGeom>
        </p:spPr>
      </p:pic>
      <p:sp>
        <p:nvSpPr>
          <p:cNvPr id="3" name="TextBox 2"/>
          <p:cNvSpPr txBox="1"/>
          <p:nvPr/>
        </p:nvSpPr>
        <p:spPr>
          <a:xfrm>
            <a:off x="0" y="5410200"/>
            <a:ext cx="9143999" cy="861774"/>
          </a:xfrm>
          <a:prstGeom prst="rect">
            <a:avLst/>
          </a:prstGeom>
          <a:noFill/>
        </p:spPr>
        <p:txBody>
          <a:bodyPr wrap="square" rtlCol="0">
            <a:spAutoFit/>
          </a:bodyPr>
          <a:lstStyle/>
          <a:p>
            <a:r>
              <a:rPr lang="en-US" sz="1600" b="1" u="sng" dirty="0" smtClean="0"/>
              <a:t>Figure:- </a:t>
            </a:r>
            <a:r>
              <a:rPr lang="en-US" sz="1600" b="1" u="sng" dirty="0"/>
              <a:t>SOC , CURRENT &amp; VOLTAGE CHARACTERISTICS  OF LITHIUM ION BATTERY CONNECTED TO PV-ARRAY THROUGH A BUCK CONVERTER</a:t>
            </a:r>
            <a:endParaRPr lang="en-US" sz="1600" dirty="0"/>
          </a:p>
          <a:p>
            <a:endParaRPr lang="en-US" dirty="0"/>
          </a:p>
        </p:txBody>
      </p:sp>
    </p:spTree>
    <p:extLst>
      <p:ext uri="{BB962C8B-B14F-4D97-AF65-F5344CB8AC3E}">
        <p14:creationId xmlns:p14="http://schemas.microsoft.com/office/powerpoint/2010/main" val="7100405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4902517"/>
          </a:xfrm>
          <a:prstGeom prst="rect">
            <a:avLst/>
          </a:prstGeom>
        </p:spPr>
      </p:pic>
      <p:sp>
        <p:nvSpPr>
          <p:cNvPr id="3" name="TextBox 2"/>
          <p:cNvSpPr txBox="1"/>
          <p:nvPr/>
        </p:nvSpPr>
        <p:spPr>
          <a:xfrm>
            <a:off x="0" y="5334000"/>
            <a:ext cx="9144000" cy="615553"/>
          </a:xfrm>
          <a:prstGeom prst="rect">
            <a:avLst/>
          </a:prstGeom>
          <a:noFill/>
        </p:spPr>
        <p:txBody>
          <a:bodyPr wrap="square" rtlCol="0">
            <a:spAutoFit/>
          </a:bodyPr>
          <a:lstStyle/>
          <a:p>
            <a:r>
              <a:rPr lang="en-US" sz="1600" b="1" u="sng" dirty="0" smtClean="0"/>
              <a:t>Figure:- </a:t>
            </a:r>
            <a:r>
              <a:rPr lang="en-US" sz="1600" b="1" u="sng" dirty="0"/>
              <a:t>DETAIL OF LITHIUM ION BATTERY CONNECTED TO CONNECTED TO OUTPUT AS LOAD</a:t>
            </a:r>
            <a:endParaRPr lang="en-US" sz="1600" dirty="0"/>
          </a:p>
          <a:p>
            <a:endParaRPr lang="en-US" dirty="0"/>
          </a:p>
        </p:txBody>
      </p:sp>
    </p:spTree>
    <p:extLst>
      <p:ext uri="{BB962C8B-B14F-4D97-AF65-F5344CB8AC3E}">
        <p14:creationId xmlns:p14="http://schemas.microsoft.com/office/powerpoint/2010/main" val="36421343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57800"/>
          </a:xfrm>
          <a:prstGeom prst="rect">
            <a:avLst/>
          </a:prstGeom>
        </p:spPr>
      </p:pic>
      <p:sp>
        <p:nvSpPr>
          <p:cNvPr id="3" name="TextBox 2"/>
          <p:cNvSpPr txBox="1"/>
          <p:nvPr/>
        </p:nvSpPr>
        <p:spPr>
          <a:xfrm>
            <a:off x="0" y="5562600"/>
            <a:ext cx="9144000" cy="861774"/>
          </a:xfrm>
          <a:prstGeom prst="rect">
            <a:avLst/>
          </a:prstGeom>
          <a:noFill/>
        </p:spPr>
        <p:txBody>
          <a:bodyPr wrap="square" rtlCol="0">
            <a:spAutoFit/>
          </a:bodyPr>
          <a:lstStyle/>
          <a:p>
            <a:r>
              <a:rPr lang="en-US" sz="1600" b="1" u="sng" dirty="0" smtClean="0"/>
              <a:t>Figure:- </a:t>
            </a:r>
            <a:r>
              <a:rPr lang="en-US" sz="1600" b="1" u="sng" dirty="0"/>
              <a:t>SOC , CURRENT &amp; VOLTAGE CHARACTERISTICS  OF LITHIUM ION BATTERY CONNECTED TO OUTPUT AS LOAD</a:t>
            </a:r>
            <a:endParaRPr lang="en-US" sz="1600" dirty="0"/>
          </a:p>
          <a:p>
            <a:endParaRPr lang="en-US" dirty="0"/>
          </a:p>
        </p:txBody>
      </p:sp>
    </p:spTree>
    <p:extLst>
      <p:ext uri="{BB962C8B-B14F-4D97-AF65-F5344CB8AC3E}">
        <p14:creationId xmlns:p14="http://schemas.microsoft.com/office/powerpoint/2010/main" val="18117805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76200" y="1"/>
            <a:ext cx="9067800" cy="5791199"/>
          </a:xfrm>
          <a:prstGeom prst="rect">
            <a:avLst/>
          </a:prstGeom>
        </p:spPr>
      </p:pic>
      <p:sp>
        <p:nvSpPr>
          <p:cNvPr id="3" name="TextBox 2"/>
          <p:cNvSpPr txBox="1"/>
          <p:nvPr/>
        </p:nvSpPr>
        <p:spPr>
          <a:xfrm>
            <a:off x="0" y="5867400"/>
            <a:ext cx="9144000" cy="1077218"/>
          </a:xfrm>
          <a:prstGeom prst="rect">
            <a:avLst/>
          </a:prstGeom>
          <a:noFill/>
        </p:spPr>
        <p:txBody>
          <a:bodyPr wrap="square" rtlCol="0">
            <a:spAutoFit/>
          </a:bodyPr>
          <a:lstStyle/>
          <a:p>
            <a:r>
              <a:rPr lang="en-US" sz="1600" b="1" u="sng" dirty="0" smtClean="0"/>
              <a:t>Figure:- </a:t>
            </a:r>
            <a:r>
              <a:rPr lang="en-US" sz="1600" b="1" u="sng" dirty="0"/>
              <a:t>CIRCUIT DIAGRAM OF PV ARRAY CONNECTED TO LITHIUM ION BATTERY WITH A BUCK CONVERTER WHICH IS FURTHER CONNECTED TO INVERTER WHICH IN TURN CONNECTED TO RECTIFIER &amp; BOOST CONVERTER TO A LEAD ACID BATTERY</a:t>
            </a:r>
            <a:endParaRPr lang="en-US" sz="1600" dirty="0"/>
          </a:p>
          <a:p>
            <a:endParaRPr lang="en-US" sz="1600" dirty="0"/>
          </a:p>
        </p:txBody>
      </p:sp>
    </p:spTree>
    <p:extLst>
      <p:ext uri="{BB962C8B-B14F-4D97-AF65-F5344CB8AC3E}">
        <p14:creationId xmlns:p14="http://schemas.microsoft.com/office/powerpoint/2010/main" val="124459188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4980305"/>
          </a:xfrm>
          <a:prstGeom prst="rect">
            <a:avLst/>
          </a:prstGeom>
        </p:spPr>
      </p:pic>
      <p:sp>
        <p:nvSpPr>
          <p:cNvPr id="3" name="TextBox 2"/>
          <p:cNvSpPr txBox="1"/>
          <p:nvPr/>
        </p:nvSpPr>
        <p:spPr>
          <a:xfrm>
            <a:off x="0" y="5410200"/>
            <a:ext cx="9144000" cy="830997"/>
          </a:xfrm>
          <a:prstGeom prst="rect">
            <a:avLst/>
          </a:prstGeom>
          <a:noFill/>
        </p:spPr>
        <p:txBody>
          <a:bodyPr wrap="square" rtlCol="0">
            <a:spAutoFit/>
          </a:bodyPr>
          <a:lstStyle/>
          <a:p>
            <a:r>
              <a:rPr lang="en-US" sz="1600" b="1" u="sng" dirty="0" smtClean="0"/>
              <a:t>Figure:- </a:t>
            </a:r>
            <a:r>
              <a:rPr lang="en-US" sz="1600" b="1" u="sng" dirty="0"/>
              <a:t>DETAIL OF LITHIUM ION BATTERY CONNECTED TO CONNECTED TO PV-ARRAY THROUGH A BUCK CONVERTER</a:t>
            </a:r>
            <a:endParaRPr lang="en-US" sz="1600" dirty="0"/>
          </a:p>
          <a:p>
            <a:endParaRPr lang="en-US" sz="1600" dirty="0"/>
          </a:p>
        </p:txBody>
      </p:sp>
    </p:spTree>
    <p:extLst>
      <p:ext uri="{BB962C8B-B14F-4D97-AF65-F5344CB8AC3E}">
        <p14:creationId xmlns:p14="http://schemas.microsoft.com/office/powerpoint/2010/main" val="41953621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334000"/>
          </a:xfrm>
          <a:prstGeom prst="rect">
            <a:avLst/>
          </a:prstGeom>
        </p:spPr>
      </p:pic>
      <p:sp>
        <p:nvSpPr>
          <p:cNvPr id="3" name="TextBox 2"/>
          <p:cNvSpPr txBox="1"/>
          <p:nvPr/>
        </p:nvSpPr>
        <p:spPr>
          <a:xfrm>
            <a:off x="0" y="5638800"/>
            <a:ext cx="9144000" cy="830997"/>
          </a:xfrm>
          <a:prstGeom prst="rect">
            <a:avLst/>
          </a:prstGeom>
          <a:noFill/>
        </p:spPr>
        <p:txBody>
          <a:bodyPr wrap="square" rtlCol="0">
            <a:spAutoFit/>
          </a:bodyPr>
          <a:lstStyle/>
          <a:p>
            <a:r>
              <a:rPr lang="en-US" sz="1600" b="1" u="sng" dirty="0" smtClean="0"/>
              <a:t>Figure:- </a:t>
            </a:r>
            <a:r>
              <a:rPr lang="en-US" sz="1600" b="1" u="sng" dirty="0"/>
              <a:t>SOC , CURRENT &amp; VOLTAGE CHARACTERISTICS  OF LITHIUM ION BATTERY CONNECTED TO PV-ARRAY THROUGH A BUCK CONVERTER</a:t>
            </a:r>
            <a:endParaRPr lang="en-US" sz="1600" dirty="0"/>
          </a:p>
          <a:p>
            <a:endParaRPr lang="en-US" sz="1600" dirty="0"/>
          </a:p>
        </p:txBody>
      </p:sp>
    </p:spTree>
    <p:extLst>
      <p:ext uri="{BB962C8B-B14F-4D97-AF65-F5344CB8AC3E}">
        <p14:creationId xmlns:p14="http://schemas.microsoft.com/office/powerpoint/2010/main" val="17381981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3999" cy="5105400"/>
          </a:xfrm>
          <a:prstGeom prst="rect">
            <a:avLst/>
          </a:prstGeom>
        </p:spPr>
      </p:pic>
      <p:sp>
        <p:nvSpPr>
          <p:cNvPr id="3" name="TextBox 2"/>
          <p:cNvSpPr txBox="1"/>
          <p:nvPr/>
        </p:nvSpPr>
        <p:spPr>
          <a:xfrm>
            <a:off x="0" y="5562600"/>
            <a:ext cx="9143999" cy="584775"/>
          </a:xfrm>
          <a:prstGeom prst="rect">
            <a:avLst/>
          </a:prstGeom>
          <a:noFill/>
        </p:spPr>
        <p:txBody>
          <a:bodyPr wrap="square" rtlCol="0">
            <a:spAutoFit/>
          </a:bodyPr>
          <a:lstStyle/>
          <a:p>
            <a:r>
              <a:rPr lang="en-US" sz="1600" b="1" u="sng" dirty="0" smtClean="0"/>
              <a:t>Figure:- </a:t>
            </a:r>
            <a:r>
              <a:rPr lang="en-US" sz="1600" b="1" u="sng" dirty="0"/>
              <a:t>DETAIL OF LEAD ACID  BATTERY CONNECTED TO CONNECTED TO OUTPUT AS LOAD</a:t>
            </a:r>
            <a:endParaRPr lang="en-US" sz="1600" dirty="0"/>
          </a:p>
          <a:p>
            <a:endParaRPr lang="en-US" sz="1600" dirty="0"/>
          </a:p>
        </p:txBody>
      </p:sp>
    </p:spTree>
    <p:extLst>
      <p:ext uri="{BB962C8B-B14F-4D97-AF65-F5344CB8AC3E}">
        <p14:creationId xmlns:p14="http://schemas.microsoft.com/office/powerpoint/2010/main" val="358257461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410200"/>
          </a:xfrm>
          <a:prstGeom prst="rect">
            <a:avLst/>
          </a:prstGeom>
        </p:spPr>
      </p:pic>
      <p:sp>
        <p:nvSpPr>
          <p:cNvPr id="3" name="TextBox 2"/>
          <p:cNvSpPr txBox="1"/>
          <p:nvPr/>
        </p:nvSpPr>
        <p:spPr>
          <a:xfrm>
            <a:off x="0" y="5638800"/>
            <a:ext cx="9144000" cy="861774"/>
          </a:xfrm>
          <a:prstGeom prst="rect">
            <a:avLst/>
          </a:prstGeom>
          <a:noFill/>
        </p:spPr>
        <p:txBody>
          <a:bodyPr wrap="square" rtlCol="0">
            <a:spAutoFit/>
          </a:bodyPr>
          <a:lstStyle/>
          <a:p>
            <a:r>
              <a:rPr lang="en-US" sz="1600" b="1" u="sng" dirty="0" smtClean="0"/>
              <a:t>Figure:- </a:t>
            </a:r>
            <a:r>
              <a:rPr lang="en-US" sz="1600" b="1" u="sng" dirty="0"/>
              <a:t>SOC , CURRENT &amp; VOLTAGE CHARACTERISTICS  OF LEAD ACID BATTERY CONNECTED TO OUTPUT AS LOAD</a:t>
            </a:r>
            <a:endParaRPr lang="en-US" sz="1600" dirty="0"/>
          </a:p>
          <a:p>
            <a:endParaRPr lang="en-US" dirty="0"/>
          </a:p>
        </p:txBody>
      </p:sp>
    </p:spTree>
    <p:extLst>
      <p:ext uri="{BB962C8B-B14F-4D97-AF65-F5344CB8AC3E}">
        <p14:creationId xmlns:p14="http://schemas.microsoft.com/office/powerpoint/2010/main" val="14161697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0" y="0"/>
            <a:ext cx="4495800" cy="6858000"/>
          </a:xfrm>
        </p:spPr>
        <p:txBody>
          <a:bodyPr>
            <a:normAutofit lnSpcReduction="10000"/>
          </a:bodyPr>
          <a:lstStyle/>
          <a:p>
            <a:pPr marL="0" indent="0" algn="just">
              <a:buNone/>
            </a:pPr>
            <a:endParaRPr lang="en-US" sz="1800" b="1" dirty="0" smtClean="0"/>
          </a:p>
          <a:p>
            <a:pPr marL="0" indent="0" algn="just">
              <a:buNone/>
            </a:pPr>
            <a:r>
              <a:rPr lang="en-US" sz="1800" b="1" dirty="0" smtClean="0"/>
              <a:t>ANALYSIS </a:t>
            </a:r>
            <a:r>
              <a:rPr lang="en-US" sz="1800" b="1" dirty="0"/>
              <a:t>OF LEAD ACID BATTERY CHARGING :-  </a:t>
            </a:r>
            <a:r>
              <a:rPr lang="en-US" sz="1800" dirty="0"/>
              <a:t>Initially the SOC &amp; nominal voltage of Lead Acid battery taken as 45% and 7.2 volt . The SOC reaches to 100% and charging current becomes -96.81 mille Ampere within a period of 425 seconds .The charging current was more initially and reduced by time </a:t>
            </a:r>
            <a:r>
              <a:rPr lang="en-US" sz="1800" dirty="0" err="1"/>
              <a:t>i.e</a:t>
            </a:r>
            <a:r>
              <a:rPr lang="en-US" sz="1800" dirty="0"/>
              <a:t> with 24 volt DC source for charging lead acid battery of initial voltage of 7.2 volt , </a:t>
            </a:r>
            <a:r>
              <a:rPr lang="en-US" sz="1800" dirty="0" smtClean="0">
                <a:solidFill>
                  <a:srgbClr val="C00000"/>
                </a:solidFill>
              </a:rPr>
              <a:t>the charging </a:t>
            </a:r>
            <a:r>
              <a:rPr lang="en-US" sz="1800" dirty="0">
                <a:solidFill>
                  <a:srgbClr val="C00000"/>
                </a:solidFill>
              </a:rPr>
              <a:t>current reduces exponentially </a:t>
            </a:r>
            <a:r>
              <a:rPr lang="en-US" sz="1800" b="1" dirty="0" smtClean="0"/>
              <a:t>.</a:t>
            </a:r>
          </a:p>
          <a:p>
            <a:pPr marL="0" indent="0" algn="just">
              <a:buNone/>
            </a:pPr>
            <a:r>
              <a:rPr lang="en-US" sz="1800" b="1" dirty="0"/>
              <a:t>ANALYSIS OF LITHIUM ION BATTERY CHARGING :- </a:t>
            </a:r>
            <a:r>
              <a:rPr lang="en-US" sz="1800" dirty="0"/>
              <a:t>Initially the SOC &amp; nominal voltage of Lithium Ion battery taken as 45% and 7.2 volt . The SOC reaches to 100% and charging current becomes -264.3 mille Ampere within a period of 425 seconds .The charging current was more initially and reduced by time i.e. with 24 volt DC source for charging lead acid battery of initial voltage of 7.2 volt , </a:t>
            </a:r>
            <a:r>
              <a:rPr lang="en-US" sz="1800" dirty="0">
                <a:solidFill>
                  <a:srgbClr val="C00000"/>
                </a:solidFill>
              </a:rPr>
              <a:t>the charging current reduces  somewhat linearly </a:t>
            </a:r>
          </a:p>
          <a:p>
            <a:pPr marL="0" indent="0" algn="just">
              <a:buNone/>
            </a:pPr>
            <a:endParaRPr lang="en-US" sz="1800" b="1" dirty="0"/>
          </a:p>
          <a:p>
            <a:endParaRPr lang="en-US" dirty="0"/>
          </a:p>
        </p:txBody>
      </p:sp>
      <p:sp>
        <p:nvSpPr>
          <p:cNvPr id="4" name="Content Placeholder 3"/>
          <p:cNvSpPr>
            <a:spLocks noGrp="1"/>
          </p:cNvSpPr>
          <p:nvPr>
            <p:ph sz="quarter" idx="14"/>
          </p:nvPr>
        </p:nvSpPr>
        <p:spPr>
          <a:xfrm>
            <a:off x="4648200" y="0"/>
            <a:ext cx="4038600" cy="6858000"/>
          </a:xfrm>
        </p:spPr>
        <p:txBody>
          <a:bodyPr>
            <a:normAutofit fontScale="85000" lnSpcReduction="10000"/>
          </a:bodyPr>
          <a:lstStyle/>
          <a:p>
            <a:pPr marL="0" indent="0" algn="just">
              <a:buNone/>
            </a:pPr>
            <a:r>
              <a:rPr lang="en-US" sz="1800" b="1" dirty="0"/>
              <a:t>ANALYSIS OF LEAD ACID –LEAD ACID SERIES BATTERY CHARGING: - </a:t>
            </a:r>
            <a:r>
              <a:rPr lang="en-US" sz="1800" dirty="0"/>
              <a:t>Initially the SOC &amp; nominal voltage of both Lead Acid batteries taken as 45% and 7.2 volt. The SOC reaches to 100% and charging current becomes -207.8 mille Ampere within a period of 1 hour as observed. .The charging current was more initially and reduced to constant i.e. with 30 volt DC source for charging lead acid battery of initial voltage of 7.2 volt , </a:t>
            </a:r>
            <a:r>
              <a:rPr lang="en-US" sz="1800" dirty="0">
                <a:solidFill>
                  <a:srgbClr val="C00000"/>
                </a:solidFill>
              </a:rPr>
              <a:t>the charging current becomes constant</a:t>
            </a:r>
            <a:r>
              <a:rPr lang="en-US" sz="1800" dirty="0" smtClean="0">
                <a:solidFill>
                  <a:srgbClr val="C00000"/>
                </a:solidFill>
              </a:rPr>
              <a:t>.</a:t>
            </a:r>
          </a:p>
          <a:p>
            <a:pPr marL="0" indent="0" algn="just">
              <a:buNone/>
            </a:pPr>
            <a:r>
              <a:rPr lang="en-US" sz="1800" b="1" dirty="0"/>
              <a:t>ANALYSIS OF LEAD ACID –LITHIUM ION SERIES BATTERY CHARGING: - </a:t>
            </a:r>
            <a:r>
              <a:rPr lang="en-US" sz="1800" dirty="0"/>
              <a:t>Initially the SOC &amp; nominal voltage of Lead Acid &amp; lithium ion battery taken as 45% and 7.2 volt . The SOC reaches to 100% and charging current becomes -203.9 mille Ampere within a period of 1 hour as observed . The charging current was more initially and reduced to constant </a:t>
            </a:r>
            <a:r>
              <a:rPr lang="en-US" sz="1800" dirty="0" err="1"/>
              <a:t>i.e</a:t>
            </a:r>
            <a:r>
              <a:rPr lang="en-US" sz="1800" dirty="0"/>
              <a:t> with 30 volt DC source for charging lead acid battery of initial voltage of 7.2 volt , </a:t>
            </a:r>
            <a:r>
              <a:rPr lang="en-US" sz="1800" dirty="0">
                <a:solidFill>
                  <a:srgbClr val="C00000"/>
                </a:solidFill>
              </a:rPr>
              <a:t>the charging current initially increases &amp; in a short time reduces and then after a small interval of regular 500 seconds , it further increases and then reduces again and this continues </a:t>
            </a:r>
            <a:r>
              <a:rPr lang="en-US" sz="1800" dirty="0"/>
              <a:t>.</a:t>
            </a:r>
          </a:p>
          <a:p>
            <a:pPr marL="0" indent="0" algn="just">
              <a:buNone/>
            </a:pPr>
            <a:endParaRPr lang="en-US" sz="1800" dirty="0"/>
          </a:p>
          <a:p>
            <a:pPr marL="0" indent="0" algn="just">
              <a:buNone/>
            </a:pPr>
            <a:endParaRPr lang="en-US" sz="1800" dirty="0"/>
          </a:p>
        </p:txBody>
      </p:sp>
    </p:spTree>
    <p:extLst>
      <p:ext uri="{BB962C8B-B14F-4D97-AF65-F5344CB8AC3E}">
        <p14:creationId xmlns:p14="http://schemas.microsoft.com/office/powerpoint/2010/main" val="16963023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0" y="0"/>
            <a:ext cx="4648200" cy="6858000"/>
          </a:xfrm>
        </p:spPr>
        <p:txBody>
          <a:bodyPr>
            <a:normAutofit fontScale="92500" lnSpcReduction="20000"/>
          </a:bodyPr>
          <a:lstStyle/>
          <a:p>
            <a:pPr marL="0" indent="0" algn="just">
              <a:buNone/>
            </a:pPr>
            <a:r>
              <a:rPr lang="en-US" sz="1800" b="1" dirty="0"/>
              <a:t>ANALYSIS OF LITHIUM ION –LITHIUM ION SERIES BATTERY CHARGING: - </a:t>
            </a:r>
            <a:r>
              <a:rPr lang="en-US" sz="1800" dirty="0"/>
              <a:t>Initially the SOC &amp; nominal voltage of both lithium ion batteries taken as 45% and 7.2 volt . The SOC reaches to 100% and charging current becomes -677.8 mille Ampere within a period of 1 hour as observed. The charging current was more initially and reduced to constant </a:t>
            </a:r>
            <a:r>
              <a:rPr lang="en-US" sz="1800" dirty="0" err="1"/>
              <a:t>i.e</a:t>
            </a:r>
            <a:r>
              <a:rPr lang="en-US" sz="1800" dirty="0"/>
              <a:t> with 30 volt DC source for charging lead acid battery of initial voltage of 7.2 volt , the charging current initially increases &amp; in a short time reduces and then after a small interval of regular 200 seconds , </a:t>
            </a:r>
            <a:r>
              <a:rPr lang="en-US" sz="1800" dirty="0">
                <a:solidFill>
                  <a:srgbClr val="C00000"/>
                </a:solidFill>
              </a:rPr>
              <a:t>it further increases and then reduces again and this continues </a:t>
            </a:r>
            <a:r>
              <a:rPr lang="en-US" sz="1800" dirty="0" smtClean="0">
                <a:solidFill>
                  <a:srgbClr val="C00000"/>
                </a:solidFill>
              </a:rPr>
              <a:t>.</a:t>
            </a:r>
          </a:p>
          <a:p>
            <a:pPr marL="0" indent="0">
              <a:buNone/>
            </a:pPr>
            <a:r>
              <a:rPr lang="en-US" sz="1800" b="1" dirty="0"/>
              <a:t>ANALYSIS OF LEAD ACID –LEAD ACID PARALLEL BATTERY CHARGING:-</a:t>
            </a:r>
            <a:endParaRPr lang="en-US" sz="1800" dirty="0"/>
          </a:p>
          <a:p>
            <a:pPr marL="0" indent="0" algn="just">
              <a:buNone/>
            </a:pPr>
            <a:r>
              <a:rPr lang="en-US" sz="1800" dirty="0"/>
              <a:t>Initially the SOC &amp; nominal voltage of both lead acid &amp; lead acid battery taken as 45% and 7.2 volt. The SOC reaches to 100% and charging current becomes -207.8 mille Ampere within a period of 1 hour as observed. The charging current was more initially and reduced to constant </a:t>
            </a:r>
            <a:r>
              <a:rPr lang="en-US" sz="1800" dirty="0" err="1"/>
              <a:t>i.e</a:t>
            </a:r>
            <a:r>
              <a:rPr lang="en-US" sz="1800" dirty="0"/>
              <a:t> with 15 volt DC source for charging lead acid battery of initial voltage of 7.2 volt, </a:t>
            </a:r>
            <a:r>
              <a:rPr lang="en-US" sz="1800" dirty="0">
                <a:solidFill>
                  <a:srgbClr val="C00000"/>
                </a:solidFill>
              </a:rPr>
              <a:t>the charging current initially increases &amp; then reduces and this reduced current maintains constant throughout.</a:t>
            </a:r>
          </a:p>
          <a:p>
            <a:pPr marL="0" indent="0" algn="just">
              <a:buNone/>
            </a:pPr>
            <a:endParaRPr lang="en-US" sz="1800" dirty="0"/>
          </a:p>
        </p:txBody>
      </p:sp>
      <p:sp>
        <p:nvSpPr>
          <p:cNvPr id="4" name="Content Placeholder 3"/>
          <p:cNvSpPr>
            <a:spLocks noGrp="1"/>
          </p:cNvSpPr>
          <p:nvPr>
            <p:ph sz="quarter" idx="14"/>
          </p:nvPr>
        </p:nvSpPr>
        <p:spPr>
          <a:xfrm>
            <a:off x="4648200" y="-6927"/>
            <a:ext cx="4495800" cy="6858000"/>
          </a:xfrm>
        </p:spPr>
        <p:txBody>
          <a:bodyPr>
            <a:normAutofit fontScale="85000" lnSpcReduction="10000"/>
          </a:bodyPr>
          <a:lstStyle/>
          <a:p>
            <a:pPr marL="0" indent="0" algn="just">
              <a:buNone/>
            </a:pPr>
            <a:r>
              <a:rPr lang="en-US" sz="1900" b="1" dirty="0" smtClean="0"/>
              <a:t>  </a:t>
            </a:r>
            <a:r>
              <a:rPr lang="en-US" sz="1900" b="1" dirty="0"/>
              <a:t>ANALYSIS OF LEAD ACID –LITHIUM ION PARALLEL BATTERY CHARGING :-</a:t>
            </a:r>
            <a:endParaRPr lang="en-US" sz="1900" dirty="0"/>
          </a:p>
          <a:p>
            <a:pPr marL="0" indent="0" algn="just">
              <a:buNone/>
            </a:pPr>
            <a:r>
              <a:rPr lang="en-US" sz="1900" dirty="0"/>
              <a:t>Initially the SOC &amp; nominal voltage of both lead acid &amp; lead acid battery taken as 45% and 7.2 volt. The SOC reaches to 100% and charging current becomes -207.8 mille Ampere within a period of 1 hour as observed. The charging current was more initially and reduced to constant </a:t>
            </a:r>
            <a:r>
              <a:rPr lang="en-US" sz="1900" dirty="0" err="1"/>
              <a:t>i.e</a:t>
            </a:r>
            <a:r>
              <a:rPr lang="en-US" sz="1900" dirty="0"/>
              <a:t> with 15 volt DC source for charging lead acid battery of initial voltage of 7.2 volt, </a:t>
            </a:r>
            <a:r>
              <a:rPr lang="en-US" sz="1900" dirty="0">
                <a:solidFill>
                  <a:srgbClr val="C00000"/>
                </a:solidFill>
              </a:rPr>
              <a:t>the charging current initially increases &amp; then reduces and this reduced current maintains constant throughout </a:t>
            </a:r>
            <a:r>
              <a:rPr lang="en-US" sz="1900" dirty="0" err="1">
                <a:solidFill>
                  <a:srgbClr val="C00000"/>
                </a:solidFill>
              </a:rPr>
              <a:t>i.e</a:t>
            </a:r>
            <a:r>
              <a:rPr lang="en-US" sz="1900" dirty="0">
                <a:solidFill>
                  <a:srgbClr val="C00000"/>
                </a:solidFill>
              </a:rPr>
              <a:t> the behavior is same as for lead acid-lead acid parallel battery charging </a:t>
            </a:r>
            <a:r>
              <a:rPr lang="en-US" sz="1900" dirty="0" smtClean="0">
                <a:solidFill>
                  <a:srgbClr val="C00000"/>
                </a:solidFill>
              </a:rPr>
              <a:t>.</a:t>
            </a:r>
          </a:p>
          <a:p>
            <a:pPr marL="0" indent="0">
              <a:buNone/>
            </a:pPr>
            <a:r>
              <a:rPr lang="en-US" sz="2000" b="1" dirty="0"/>
              <a:t>ANALYSIS OF LITHIUM ION –LITHIUM ION PARALLEL BATTERY CHARGING:-</a:t>
            </a:r>
            <a:endParaRPr lang="en-US" sz="2000" dirty="0"/>
          </a:p>
          <a:p>
            <a:pPr marL="0" indent="0" algn="just">
              <a:buNone/>
            </a:pPr>
            <a:r>
              <a:rPr lang="en-US" sz="2000" dirty="0"/>
              <a:t>Initially the SOC &amp; nominal voltage of both lead acid &amp; lead acid battery taken as 45% and 7.2 volt. The SOC reaches to 100% and charging current becomes 469.6 mille Ampere within a period of 1 hour as observed </a:t>
            </a:r>
            <a:r>
              <a:rPr lang="en-US" sz="2000" dirty="0" err="1"/>
              <a:t>i.e</a:t>
            </a:r>
            <a:r>
              <a:rPr lang="en-US" sz="2000" dirty="0"/>
              <a:t> with 15 volt DC source for charging lead acid battery of initial voltage of 7.2 volt</a:t>
            </a:r>
            <a:r>
              <a:rPr lang="en-US" sz="2000" dirty="0">
                <a:solidFill>
                  <a:srgbClr val="C00000"/>
                </a:solidFill>
              </a:rPr>
              <a:t>, the charging current initially very low  &amp; then reduces and this reduced current maintains constant throughout .</a:t>
            </a:r>
          </a:p>
          <a:p>
            <a:pPr algn="just"/>
            <a:endParaRPr lang="en-US" sz="1900" dirty="0"/>
          </a:p>
          <a:p>
            <a:pPr marL="0" indent="0">
              <a:buNone/>
            </a:pPr>
            <a:endParaRPr lang="en-US" dirty="0"/>
          </a:p>
        </p:txBody>
      </p:sp>
    </p:spTree>
    <p:extLst>
      <p:ext uri="{BB962C8B-B14F-4D97-AF65-F5344CB8AC3E}">
        <p14:creationId xmlns:p14="http://schemas.microsoft.com/office/powerpoint/2010/main" val="3989277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686800" cy="4524315"/>
          </a:xfrm>
          <a:prstGeom prst="rect">
            <a:avLst/>
          </a:prstGeom>
        </p:spPr>
        <p:txBody>
          <a:bodyPr wrap="square">
            <a:spAutoFit/>
          </a:bodyPr>
          <a:lstStyle/>
          <a:p>
            <a:pPr algn="just"/>
            <a:r>
              <a:rPr lang="en-US" sz="1400" b="1" dirty="0"/>
              <a:t>GENERAL APPLICATIONS</a:t>
            </a:r>
            <a:endParaRPr lang="en-US" sz="1400" dirty="0"/>
          </a:p>
          <a:p>
            <a:pPr algn="just"/>
            <a:r>
              <a:rPr lang="en-US" sz="1400" dirty="0"/>
              <a:t>Emergency power - Lithium cells, water activated batteries Standby,  power Lead acid Medical implants , long life, watches, calculators, memory back up, wireless peripherals: Button and coin cells.</a:t>
            </a:r>
          </a:p>
          <a:p>
            <a:pPr algn="just"/>
            <a:r>
              <a:rPr lang="en-US" sz="1400" dirty="0"/>
              <a:t>The Primary cells have high energy density and slow in discharge and easy to use .There are no fluids in the cells hence it is also called as dry cells. It has high internal resistance . It has an irreversible chemical reaction .While the secondary cells have smaller energy density . These are made up of wet cells (flooded and liquid cells) and molten salts (liquid cells with different composition). It has a low internal resistance. It has a reversible chemical reaction</a:t>
            </a:r>
            <a:r>
              <a:rPr lang="en-US" sz="1400" dirty="0" smtClean="0"/>
              <a:t>.</a:t>
            </a:r>
          </a:p>
          <a:p>
            <a:pPr algn="just"/>
            <a:r>
              <a:rPr lang="en-US" sz="1400" b="1" dirty="0"/>
              <a:t>MATLAB</a:t>
            </a:r>
            <a:r>
              <a:rPr lang="en-US" sz="1400" dirty="0"/>
              <a:t>:  </a:t>
            </a:r>
            <a:r>
              <a:rPr lang="en-US" sz="1400" dirty="0" err="1"/>
              <a:t>Matlab</a:t>
            </a:r>
            <a:r>
              <a:rPr lang="en-US" sz="1400" dirty="0"/>
              <a:t> is a high-level language with interactive environment which enables to performing computationally intensive tasks faster than with traditional programming languages such as C , C++ and FORTRAIN . It has various components to support simulation of various complex electrical and power electronics systems .</a:t>
            </a:r>
          </a:p>
          <a:p>
            <a:pPr algn="just"/>
            <a:r>
              <a:rPr lang="en-US" sz="1400" dirty="0"/>
              <a:t> </a:t>
            </a:r>
          </a:p>
          <a:p>
            <a:pPr algn="just"/>
            <a:r>
              <a:rPr lang="en-US" sz="1400" b="1" dirty="0"/>
              <a:t> Simulink:  </a:t>
            </a:r>
            <a:r>
              <a:rPr lang="en-US" sz="1400" dirty="0"/>
              <a:t>Simulink is a </a:t>
            </a:r>
            <a:r>
              <a:rPr lang="en-US" sz="1400" dirty="0" err="1"/>
              <a:t>plateform</a:t>
            </a:r>
            <a:r>
              <a:rPr lang="en-US" sz="1400" dirty="0"/>
              <a:t> for </a:t>
            </a:r>
            <a:r>
              <a:rPr lang="en-US" sz="1400" dirty="0" err="1"/>
              <a:t>multidomain</a:t>
            </a:r>
            <a:r>
              <a:rPr lang="en-US" sz="1400" dirty="0"/>
              <a:t> simulation and Model-Based Design for dynamic systems . It provides an interactive graphical environment and a customizable set of block libraries and can be extended for specialized applications . Simulink library Information inserts a table that lists library links in the current model , system , or block .</a:t>
            </a:r>
          </a:p>
          <a:p>
            <a:pPr algn="just"/>
            <a:endParaRPr lang="en-US" dirty="0"/>
          </a:p>
          <a:p>
            <a:endParaRPr lang="en-US" b="1" dirty="0"/>
          </a:p>
        </p:txBody>
      </p:sp>
    </p:spTree>
    <p:extLst>
      <p:ext uri="{BB962C8B-B14F-4D97-AF65-F5344CB8AC3E}">
        <p14:creationId xmlns:p14="http://schemas.microsoft.com/office/powerpoint/2010/main" val="17708707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0" y="0"/>
            <a:ext cx="4495800" cy="6858000"/>
          </a:xfrm>
        </p:spPr>
        <p:txBody>
          <a:bodyPr>
            <a:normAutofit lnSpcReduction="10000"/>
          </a:bodyPr>
          <a:lstStyle/>
          <a:p>
            <a:pPr marL="0" indent="0" algn="just">
              <a:buNone/>
            </a:pPr>
            <a:r>
              <a:rPr lang="en-US" sz="1800" b="1" dirty="0"/>
              <a:t>ANALYSIS OF LEAD ACID DISCHARGE</a:t>
            </a:r>
            <a:r>
              <a:rPr lang="en-US" sz="1800" b="1" dirty="0" smtClean="0"/>
              <a:t>:-</a:t>
            </a:r>
            <a:r>
              <a:rPr lang="en-US" sz="1800" dirty="0" smtClean="0"/>
              <a:t>For </a:t>
            </a:r>
            <a:r>
              <a:rPr lang="en-US" sz="1800" dirty="0"/>
              <a:t>a period of 500 hour, the lead acid discharges from 100% to 13.64% and low discharge current develops and voltage reduces to 6.49 volt from 7.2 volt when 72 ohms resistance is connected at load &amp; with step load, the current reduces in step  and the for step signal with ramp start load , </a:t>
            </a:r>
            <a:r>
              <a:rPr lang="en-US" sz="1800" dirty="0">
                <a:solidFill>
                  <a:srgbClr val="C00000"/>
                </a:solidFill>
              </a:rPr>
              <a:t>the  current purely reduces exponentially and then becomes constant </a:t>
            </a:r>
            <a:r>
              <a:rPr lang="en-US" sz="1800" dirty="0" smtClean="0">
                <a:solidFill>
                  <a:srgbClr val="C00000"/>
                </a:solidFill>
              </a:rPr>
              <a:t>.</a:t>
            </a:r>
          </a:p>
          <a:p>
            <a:pPr marL="0" indent="0">
              <a:buNone/>
            </a:pPr>
            <a:r>
              <a:rPr lang="en-US" sz="1800" b="1" dirty="0"/>
              <a:t>ANALYSIS OF LITHIUM ION DISCHARGE:-</a:t>
            </a:r>
            <a:endParaRPr lang="en-US" sz="1800" dirty="0"/>
          </a:p>
          <a:p>
            <a:pPr marL="0" indent="0" algn="just">
              <a:buNone/>
            </a:pPr>
            <a:r>
              <a:rPr lang="en-US" sz="1800" dirty="0"/>
              <a:t>For a period of 500 hour, the lead acid discharges from 100% to 2.757% and low discharge current develops and voltage reduces to 6.925 volt when 72 ohms resistance is connected at load &amp; with step load, the current reduces in step with little curvature and finally becomes constant  and the for step signal with ramp start load </a:t>
            </a:r>
            <a:r>
              <a:rPr lang="en-US" sz="1800" dirty="0">
                <a:solidFill>
                  <a:srgbClr val="C00000"/>
                </a:solidFill>
              </a:rPr>
              <a:t>,  the current purely reduces exponentially and then becomes constant .</a:t>
            </a:r>
          </a:p>
          <a:p>
            <a:pPr marL="0" indent="0" algn="just">
              <a:buNone/>
            </a:pPr>
            <a:endParaRPr lang="en-US" sz="1800" dirty="0"/>
          </a:p>
          <a:p>
            <a:pPr marL="0" indent="0">
              <a:buNone/>
            </a:pPr>
            <a:endParaRPr lang="en-US" dirty="0"/>
          </a:p>
        </p:txBody>
      </p:sp>
      <p:sp>
        <p:nvSpPr>
          <p:cNvPr id="4" name="Content Placeholder 3"/>
          <p:cNvSpPr>
            <a:spLocks noGrp="1"/>
          </p:cNvSpPr>
          <p:nvPr>
            <p:ph sz="quarter" idx="14"/>
          </p:nvPr>
        </p:nvSpPr>
        <p:spPr>
          <a:xfrm>
            <a:off x="4495800" y="0"/>
            <a:ext cx="4648200" cy="6858000"/>
          </a:xfrm>
        </p:spPr>
        <p:txBody>
          <a:bodyPr>
            <a:normAutofit fontScale="92500" lnSpcReduction="10000"/>
          </a:bodyPr>
          <a:lstStyle/>
          <a:p>
            <a:pPr marL="0" indent="0" algn="just">
              <a:buNone/>
            </a:pPr>
            <a:r>
              <a:rPr lang="en-US" sz="1800" b="1" dirty="0"/>
              <a:t>ANALYSIS OF LEAD ACID-LEAD ACID SERIES DISCHARGE:-</a:t>
            </a:r>
            <a:endParaRPr lang="en-US" sz="1800" dirty="0"/>
          </a:p>
          <a:p>
            <a:pPr marL="0" indent="0" algn="just">
              <a:buNone/>
            </a:pPr>
            <a:r>
              <a:rPr lang="en-US" sz="1800" dirty="0"/>
              <a:t>The SOC reduces from 100% to 0% within a period of 300 hours &amp; current almost remains constant for 72 ohms resistance at load. For step , the current reduces in a step format and finally becomes constant &amp; SOC reduces to 0% in nearly 1800 seconds . For step with ramp start, the SOC reduces to 0 % in 4000 seconds &amp; </a:t>
            </a:r>
            <a:r>
              <a:rPr lang="en-US" sz="1800" dirty="0">
                <a:solidFill>
                  <a:srgbClr val="C00000"/>
                </a:solidFill>
              </a:rPr>
              <a:t>current droops exponentially with a step end and finally becomes constant </a:t>
            </a:r>
            <a:r>
              <a:rPr lang="en-US" sz="1800" dirty="0"/>
              <a:t>.</a:t>
            </a:r>
          </a:p>
          <a:p>
            <a:pPr marL="0" indent="0">
              <a:buNone/>
            </a:pPr>
            <a:r>
              <a:rPr lang="en-US" sz="1800" b="1" dirty="0"/>
              <a:t>ANALYSIS OF LEAD ACID-LITHIUM ION SERIES DISCHARGE:-</a:t>
            </a:r>
            <a:endParaRPr lang="en-US" sz="1800" dirty="0"/>
          </a:p>
          <a:p>
            <a:pPr marL="0" indent="0" algn="just">
              <a:buNone/>
            </a:pPr>
            <a:r>
              <a:rPr lang="en-US" sz="1800" dirty="0"/>
              <a:t>The SOC reduces from 100% to 0% within a period of 300 hours &amp; current remains constant throughput for 72 ohms resistance at load  .For step , the  SOC reduces to 0% in 250 hours &amp; current constant throughput  . For step, the SOC reduces to 0% in 250 hours and current constant throughput .</a:t>
            </a:r>
            <a:r>
              <a:rPr lang="en-US" sz="1800" dirty="0">
                <a:solidFill>
                  <a:srgbClr val="C00000"/>
                </a:solidFill>
              </a:rPr>
              <a:t>For step with ramp start, the SOC reduces to 0 % in 1200 seconds &amp; current reduces to nearly zero in  a step format with a curvature in 1750 seconds .</a:t>
            </a:r>
            <a:r>
              <a:rPr lang="en-US" sz="1800" b="1" dirty="0">
                <a:solidFill>
                  <a:srgbClr val="C00000"/>
                </a:solidFill>
              </a:rPr>
              <a:t> </a:t>
            </a:r>
            <a:endParaRPr lang="en-US" sz="1800" dirty="0">
              <a:solidFill>
                <a:srgbClr val="C00000"/>
              </a:solidFill>
            </a:endParaRPr>
          </a:p>
          <a:p>
            <a:pPr marL="0" indent="0" algn="just">
              <a:buNone/>
            </a:pPr>
            <a:endParaRPr lang="en-US" sz="1800" dirty="0"/>
          </a:p>
        </p:txBody>
      </p:sp>
    </p:spTree>
    <p:extLst>
      <p:ext uri="{BB962C8B-B14F-4D97-AF65-F5344CB8AC3E}">
        <p14:creationId xmlns:p14="http://schemas.microsoft.com/office/powerpoint/2010/main" val="370511963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0" y="0"/>
            <a:ext cx="4495800" cy="6858000"/>
          </a:xfrm>
        </p:spPr>
        <p:txBody>
          <a:bodyPr>
            <a:normAutofit fontScale="92500" lnSpcReduction="20000"/>
          </a:bodyPr>
          <a:lstStyle/>
          <a:p>
            <a:pPr marL="0" indent="0">
              <a:buNone/>
            </a:pPr>
            <a:r>
              <a:rPr lang="en-US" sz="1900" b="1" dirty="0"/>
              <a:t>ANALYSIS OF LITHIUM ION-LITHIUM ION SERIES DISCHARGE:-</a:t>
            </a:r>
            <a:endParaRPr lang="en-US" sz="1900" dirty="0"/>
          </a:p>
          <a:p>
            <a:pPr marL="0" indent="0" algn="just">
              <a:buNone/>
            </a:pPr>
            <a:r>
              <a:rPr lang="en-US" sz="1900" dirty="0"/>
              <a:t>The SOC reduces from 100% to 0% within a period of 250 hours &amp; current remains low constant throughput for 72 ohms resistance at load .For step , the  SOC reduces to 0% in 250 hours &amp; current constant throughput  . For step, the SOC reduces to 0% in 250 hours and current remains low throughput .For step with ramp start , the SOC reduces to 0 % in 1400 seconds &amp; </a:t>
            </a:r>
            <a:r>
              <a:rPr lang="en-US" sz="1900" dirty="0">
                <a:solidFill>
                  <a:srgbClr val="C00000"/>
                </a:solidFill>
              </a:rPr>
              <a:t>current reduces to nearly zero , becomes constant at it , in  a step format with a curvature in 1400 seconds . </a:t>
            </a:r>
          </a:p>
          <a:p>
            <a:pPr marL="0" indent="0" algn="just">
              <a:buNone/>
            </a:pPr>
            <a:r>
              <a:rPr lang="en-US" sz="2100" b="1" dirty="0"/>
              <a:t>ANALYSIS OF LEAD ACID –LEAD ACID PARALLEL DISCHARGE :-</a:t>
            </a:r>
            <a:endParaRPr lang="en-US" sz="2100" dirty="0"/>
          </a:p>
          <a:p>
            <a:pPr marL="0" indent="0" algn="just">
              <a:buNone/>
            </a:pPr>
            <a:r>
              <a:rPr lang="en-US" sz="2100" dirty="0"/>
              <a:t>The SOC reduces 58% in 500 hours and current remains low constant throughput for 72 ohms resistance at load .For step load , the  SOC reduces to 0 in 170 hours &amp; reduces in a step format to a low constant current . </a:t>
            </a:r>
            <a:r>
              <a:rPr lang="en-US" sz="2100" dirty="0">
                <a:solidFill>
                  <a:srgbClr val="C00000"/>
                </a:solidFill>
              </a:rPr>
              <a:t>For step load with ramp start, the SOC reduces exponentially to zero in 110 hours and current remains constant low</a:t>
            </a:r>
            <a:r>
              <a:rPr lang="en-US" sz="2100" dirty="0"/>
              <a:t>.</a:t>
            </a:r>
          </a:p>
          <a:p>
            <a:pPr marL="0" indent="0" algn="just">
              <a:buNone/>
            </a:pPr>
            <a:endParaRPr lang="en-US" sz="2100" dirty="0"/>
          </a:p>
        </p:txBody>
      </p:sp>
      <p:sp>
        <p:nvSpPr>
          <p:cNvPr id="4" name="Content Placeholder 3"/>
          <p:cNvSpPr>
            <a:spLocks noGrp="1"/>
          </p:cNvSpPr>
          <p:nvPr>
            <p:ph sz="quarter" idx="14"/>
          </p:nvPr>
        </p:nvSpPr>
        <p:spPr>
          <a:xfrm>
            <a:off x="4495800" y="0"/>
            <a:ext cx="4648200" cy="6858000"/>
          </a:xfrm>
        </p:spPr>
        <p:txBody>
          <a:bodyPr>
            <a:normAutofit fontScale="92500" lnSpcReduction="10000"/>
          </a:bodyPr>
          <a:lstStyle/>
          <a:p>
            <a:pPr marL="0" indent="0">
              <a:buNone/>
            </a:pPr>
            <a:r>
              <a:rPr lang="en-US" sz="1900" b="1" dirty="0"/>
              <a:t>ANALYSIS OF LEAD ACID –LITHIUM ION PARALLEL DISCHARGE:-</a:t>
            </a:r>
            <a:endParaRPr lang="en-US" sz="1900" dirty="0"/>
          </a:p>
          <a:p>
            <a:pPr marL="0" indent="0" algn="just">
              <a:buNone/>
            </a:pPr>
            <a:r>
              <a:rPr lang="en-US" sz="1900" dirty="0"/>
              <a:t>The SOC reduces to 3.413% in 470 hours and current remains low constant throughput for 72 ohms resistance at load .For step load , the  SOC reduces to 0 &amp; current first increases &amp; then continuously decreases in step format to low current in 165 hours  . </a:t>
            </a:r>
            <a:r>
              <a:rPr lang="en-US" sz="1900" dirty="0">
                <a:solidFill>
                  <a:srgbClr val="C00000"/>
                </a:solidFill>
              </a:rPr>
              <a:t>For step with ramp start load also, the same is observed</a:t>
            </a:r>
            <a:r>
              <a:rPr lang="en-US" sz="1900" dirty="0" smtClean="0">
                <a:solidFill>
                  <a:srgbClr val="C00000"/>
                </a:solidFill>
              </a:rPr>
              <a:t>.</a:t>
            </a:r>
          </a:p>
          <a:p>
            <a:pPr marL="0" indent="0">
              <a:buNone/>
            </a:pPr>
            <a:r>
              <a:rPr lang="en-US" sz="2000" b="1" dirty="0"/>
              <a:t>ANALYSIS OF LITHIUM ION-LITHIUM ION PARALLEL DISCHARGE:-</a:t>
            </a:r>
            <a:endParaRPr lang="en-US" sz="2000" dirty="0"/>
          </a:p>
          <a:p>
            <a:pPr marL="0" indent="0" algn="just">
              <a:buNone/>
            </a:pPr>
            <a:r>
              <a:rPr lang="en-US" sz="2000" dirty="0"/>
              <a:t>The SOC reduces to 50.72% in 500 hours and current remains low constant throughput for 72 ohms resistance at load .For step load , the  SOC reduces to 0 in 140 hours  &amp; current reduces in step format to finally constant zero current in  . </a:t>
            </a:r>
            <a:r>
              <a:rPr lang="en-US" sz="2000" dirty="0">
                <a:solidFill>
                  <a:srgbClr val="C00000"/>
                </a:solidFill>
              </a:rPr>
              <a:t>For step with ramp start load also, the SOC reduces to zero in 40 hours &amp; current droops to zero and becomes constant throughput.</a:t>
            </a:r>
          </a:p>
          <a:p>
            <a:pPr marL="0" indent="0" algn="just">
              <a:buNone/>
            </a:pPr>
            <a:endParaRPr lang="en-US" sz="1900" dirty="0">
              <a:solidFill>
                <a:srgbClr val="C00000"/>
              </a:solidFill>
            </a:endParaRPr>
          </a:p>
          <a:p>
            <a:pPr marL="0" indent="0">
              <a:buNone/>
            </a:pPr>
            <a:endParaRPr lang="en-US" dirty="0">
              <a:solidFill>
                <a:srgbClr val="C00000"/>
              </a:solidFill>
            </a:endParaRPr>
          </a:p>
        </p:txBody>
      </p:sp>
    </p:spTree>
    <p:extLst>
      <p:ext uri="{BB962C8B-B14F-4D97-AF65-F5344CB8AC3E}">
        <p14:creationId xmlns:p14="http://schemas.microsoft.com/office/powerpoint/2010/main" val="73752218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endParaRPr lang="en-US"/>
          </a:p>
        </p:txBody>
      </p:sp>
      <p:sp>
        <p:nvSpPr>
          <p:cNvPr id="3" name="Content Placeholder 2"/>
          <p:cNvSpPr>
            <a:spLocks noGrp="1"/>
          </p:cNvSpPr>
          <p:nvPr>
            <p:ph sz="quarter" idx="13"/>
          </p:nvPr>
        </p:nvSpPr>
        <p:spPr>
          <a:xfrm>
            <a:off x="0" y="0"/>
            <a:ext cx="4648200" cy="6858000"/>
          </a:xfrm>
        </p:spPr>
        <p:txBody>
          <a:bodyPr>
            <a:normAutofit fontScale="92500" lnSpcReduction="20000"/>
          </a:bodyPr>
          <a:lstStyle/>
          <a:p>
            <a:pPr marL="0" indent="0" algn="just">
              <a:buNone/>
            </a:pPr>
            <a:r>
              <a:rPr lang="en-US" sz="1800" b="1" dirty="0"/>
              <a:t>ANALYSIS OF PV ARRAY CONNECTED TO LEAD ACID BATTERY WITH A BUCK CONVERTER WHICH IS FURTHER CONNECTED TO INVERTER WHICH IN TURN CONNECTED TO RECTIFIER &amp; BOOST CONVERTER TO A LEAD ACID BATTERY OR LITHIUM ION </a:t>
            </a:r>
            <a:r>
              <a:rPr lang="en-US" sz="1800" b="1" dirty="0" smtClean="0"/>
              <a:t>BATTERY :-</a:t>
            </a:r>
          </a:p>
          <a:p>
            <a:pPr marL="0" indent="0" algn="just">
              <a:buNone/>
            </a:pPr>
            <a:endParaRPr lang="en-US" sz="1800" b="1" dirty="0" smtClean="0"/>
          </a:p>
          <a:p>
            <a:pPr marL="0" indent="0" algn="just">
              <a:buNone/>
            </a:pPr>
            <a:r>
              <a:rPr lang="en-US" sz="1800" b="1" dirty="0"/>
              <a:t>FOR INPUT LEAD ACID BATTERY TO PV ARRAY AND BUCK CONVERTER:-</a:t>
            </a:r>
            <a:r>
              <a:rPr lang="en-US" sz="1800" dirty="0">
                <a:solidFill>
                  <a:srgbClr val="C00000"/>
                </a:solidFill>
              </a:rPr>
              <a:t>The SOC reduces from 75% to 72.5 % in 11 seconds</a:t>
            </a:r>
            <a:r>
              <a:rPr lang="en-US" sz="1800" dirty="0"/>
              <a:t>. The voltage begins with the spike at peak voltage 10 volt and then becomes constant at 8 volt and current begins with spike and then reduces to 800 mille ampere and becomes constant.</a:t>
            </a:r>
          </a:p>
          <a:p>
            <a:pPr marL="0" indent="0" algn="just">
              <a:buNone/>
            </a:pPr>
            <a:r>
              <a:rPr lang="en-US" sz="1800" b="1" dirty="0"/>
              <a:t>FOR OUTPUT LEAD ACID BATTERY AS LOAD:-</a:t>
            </a:r>
            <a:r>
              <a:rPr lang="en-US" sz="1800" dirty="0">
                <a:solidFill>
                  <a:srgbClr val="C00000"/>
                </a:solidFill>
              </a:rPr>
              <a:t>The SOC reduces from 60% initial charging to 30% in 1.5 seconds</a:t>
            </a:r>
            <a:r>
              <a:rPr lang="en-US" sz="1800" dirty="0"/>
              <a:t>. The voltage begins with a spike at 16 volt and reduces to 1 volt .The current begins with a spike &amp; reduces to 100 mille ampere constant current. </a:t>
            </a:r>
          </a:p>
          <a:p>
            <a:pPr marL="0" indent="0">
              <a:buNone/>
            </a:pPr>
            <a:r>
              <a:rPr lang="en-US" sz="1800" b="1" dirty="0"/>
              <a:t>FOR OUTPUT LITHIUM ION BATTERY AS LOAD:-</a:t>
            </a:r>
            <a:endParaRPr lang="en-US" sz="1800" dirty="0"/>
          </a:p>
          <a:p>
            <a:pPr marL="0" indent="0">
              <a:buNone/>
            </a:pPr>
            <a:r>
              <a:rPr lang="en-US" sz="1800" dirty="0">
                <a:solidFill>
                  <a:srgbClr val="C00000"/>
                </a:solidFill>
              </a:rPr>
              <a:t>The SOC reduces from 60% initial charging to 52% in 12 seconds. </a:t>
            </a:r>
            <a:r>
              <a:rPr lang="en-US" sz="1800" dirty="0"/>
              <a:t>The voltage begins with a spike at 16 volt and reduces to 1.5 volt .The current begins with a spike &amp; reduces to 1300 mille ampere constant current . </a:t>
            </a:r>
          </a:p>
          <a:p>
            <a:pPr marL="0" indent="0" algn="just">
              <a:buNone/>
            </a:pPr>
            <a:endParaRPr lang="en-US" sz="1800" dirty="0"/>
          </a:p>
        </p:txBody>
      </p:sp>
      <p:sp>
        <p:nvSpPr>
          <p:cNvPr id="4" name="Content Placeholder 3"/>
          <p:cNvSpPr>
            <a:spLocks noGrp="1"/>
          </p:cNvSpPr>
          <p:nvPr>
            <p:ph sz="quarter" idx="14"/>
          </p:nvPr>
        </p:nvSpPr>
        <p:spPr>
          <a:xfrm>
            <a:off x="4648200" y="0"/>
            <a:ext cx="4495800" cy="6858000"/>
          </a:xfrm>
        </p:spPr>
        <p:txBody>
          <a:bodyPr>
            <a:normAutofit fontScale="85000" lnSpcReduction="10000"/>
          </a:bodyPr>
          <a:lstStyle/>
          <a:p>
            <a:pPr marL="0" indent="0" algn="just">
              <a:buNone/>
            </a:pPr>
            <a:r>
              <a:rPr lang="en-US" sz="1800" b="1" dirty="0"/>
              <a:t>ANALYSIS OF PV ARRAY CONNECTED TO LITHIUM ION  BATTERY WITH A BUCK CONVERTER WHICH IS FURTHER CONNECTED TO INVERTER WHICH IN TURN CONNECTED TO RECTIFIER &amp; BOOST CONVERTER TO A  LITHIUM ION BATTERY OR LEAD ACID BATTERY </a:t>
            </a:r>
            <a:r>
              <a:rPr lang="en-US" sz="1800" b="1" dirty="0" smtClean="0"/>
              <a:t>:-</a:t>
            </a:r>
          </a:p>
          <a:p>
            <a:pPr marL="0" indent="0">
              <a:buNone/>
            </a:pPr>
            <a:r>
              <a:rPr lang="en-US" sz="1800" b="1" dirty="0"/>
              <a:t>FOR INPUT LITHIUM ION BATTERY TO PV ARRAY AND BUCK CONVERTER:-</a:t>
            </a:r>
            <a:endParaRPr lang="en-US" sz="1800" dirty="0"/>
          </a:p>
          <a:p>
            <a:pPr marL="0" indent="0" algn="just">
              <a:buNone/>
            </a:pPr>
            <a:r>
              <a:rPr lang="en-US" sz="1800" dirty="0">
                <a:solidFill>
                  <a:srgbClr val="C00000"/>
                </a:solidFill>
              </a:rPr>
              <a:t>The SOC reduces from 75% to 70 % in 6 seconds.</a:t>
            </a:r>
            <a:r>
              <a:rPr lang="en-US" sz="1800" dirty="0"/>
              <a:t> The voltage begins with the spike at peak voltage 10 volt and then becomes constant at 8 volt and current begins with spike and then reduces to 2000 mille ampere and becomes constant </a:t>
            </a:r>
            <a:r>
              <a:rPr lang="en-US" sz="1800" dirty="0" smtClean="0"/>
              <a:t>.</a:t>
            </a:r>
          </a:p>
          <a:p>
            <a:pPr marL="0" indent="0">
              <a:buNone/>
            </a:pPr>
            <a:r>
              <a:rPr lang="en-US" sz="1800" b="1" dirty="0"/>
              <a:t>FOR OUTPUT LEAD ACID BATTERY AS LOAD:-</a:t>
            </a:r>
            <a:endParaRPr lang="en-US" sz="1800" dirty="0"/>
          </a:p>
          <a:p>
            <a:pPr marL="0" indent="0">
              <a:buNone/>
            </a:pPr>
            <a:r>
              <a:rPr lang="en-US" sz="1800" dirty="0">
                <a:solidFill>
                  <a:srgbClr val="C00000"/>
                </a:solidFill>
              </a:rPr>
              <a:t>The SOC reduces from 60% to 58 % in 0.1 seconds. </a:t>
            </a:r>
            <a:r>
              <a:rPr lang="en-US" sz="1800" dirty="0"/>
              <a:t>The voltage  reduces from 1.8 volt to 0.8 volt  &amp; current  then reduces from  2000 mille ampere  to 800 mille ampere and becomes constant </a:t>
            </a:r>
            <a:r>
              <a:rPr lang="en-US" sz="1800" dirty="0" smtClean="0"/>
              <a:t>.</a:t>
            </a:r>
          </a:p>
          <a:p>
            <a:r>
              <a:rPr lang="en-US" sz="1800" b="1" dirty="0"/>
              <a:t>FOR OUTPUT LITHIUM ION BATTERY AS LOAD:-</a:t>
            </a:r>
            <a:endParaRPr lang="en-US" sz="1800" dirty="0"/>
          </a:p>
          <a:p>
            <a:r>
              <a:rPr lang="en-US" sz="1800" dirty="0">
                <a:solidFill>
                  <a:srgbClr val="C00000"/>
                </a:solidFill>
              </a:rPr>
              <a:t>The SOC reduces from 60% to 58 % in 0.45 seconds. </a:t>
            </a:r>
            <a:r>
              <a:rPr lang="en-US" sz="1800" dirty="0"/>
              <a:t>The voltage increases exponentially to1.8volt &amp; droops down to 0.8 volt &amp; current begins with a spike, reaches above 5000 mille ampere and then reduces from  to 800 mille ampere and becomes constant .</a:t>
            </a:r>
          </a:p>
          <a:p>
            <a:pPr marL="0" indent="0">
              <a:buNone/>
            </a:pPr>
            <a:endParaRPr lang="en-US" sz="1800" dirty="0"/>
          </a:p>
          <a:p>
            <a:pPr marL="0" indent="0" algn="just">
              <a:buNone/>
            </a:pPr>
            <a:endParaRPr lang="en-US" sz="1800" dirty="0"/>
          </a:p>
          <a:p>
            <a:pPr marL="0" indent="0" algn="just">
              <a:buNone/>
            </a:pPr>
            <a:endParaRPr lang="en-US" sz="1800" dirty="0"/>
          </a:p>
        </p:txBody>
      </p:sp>
    </p:spTree>
    <p:extLst>
      <p:ext uri="{BB962C8B-B14F-4D97-AF65-F5344CB8AC3E}">
        <p14:creationId xmlns:p14="http://schemas.microsoft.com/office/powerpoint/2010/main" val="31584077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15265692"/>
              </p:ext>
            </p:extLst>
          </p:nvPr>
        </p:nvGraphicFramePr>
        <p:xfrm>
          <a:off x="1531938" y="838200"/>
          <a:ext cx="6080760" cy="5292440"/>
        </p:xfrm>
        <a:graphic>
          <a:graphicData uri="http://schemas.openxmlformats.org/drawingml/2006/table">
            <a:tbl>
              <a:tblPr firstRow="1" firstCol="1" bandRow="1">
                <a:tableStyleId>{5C22544A-7EE6-4342-B048-85BDC9FD1C3A}</a:tableStyleId>
              </a:tblPr>
              <a:tblGrid>
                <a:gridCol w="2026920"/>
                <a:gridCol w="2026920"/>
                <a:gridCol w="2026920"/>
              </a:tblGrid>
              <a:tr h="323228">
                <a:tc gridSpan="3">
                  <a:txBody>
                    <a:bodyPr/>
                    <a:lstStyle/>
                    <a:p>
                      <a:pPr marL="0" marR="0" algn="just">
                        <a:lnSpc>
                          <a:spcPct val="115000"/>
                        </a:lnSpc>
                        <a:spcBef>
                          <a:spcPts val="0"/>
                        </a:spcBef>
                        <a:spcAft>
                          <a:spcPts val="0"/>
                        </a:spcAft>
                      </a:pPr>
                      <a:r>
                        <a:rPr lang="en-US" sz="1100" dirty="0">
                          <a:effectLst/>
                        </a:rPr>
                        <a:t>CHARGING OF BATTERIES WITH INITIAL STATE OF CHARGE = 45%</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23228">
                <a:tc gridSpan="3">
                  <a:txBody>
                    <a:bodyPr/>
                    <a:lstStyle/>
                    <a:p>
                      <a:pPr marL="0" marR="0" algn="just">
                        <a:lnSpc>
                          <a:spcPct val="115000"/>
                        </a:lnSpc>
                        <a:spcBef>
                          <a:spcPts val="0"/>
                        </a:spcBef>
                        <a:spcAft>
                          <a:spcPts val="0"/>
                        </a:spcAft>
                      </a:pPr>
                      <a:r>
                        <a:rPr lang="en-US" sz="1100">
                          <a:effectLst/>
                        </a:rPr>
                        <a:t>                                                                    TIME                                                   SOC</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23228">
                <a:tc>
                  <a:txBody>
                    <a:bodyPr/>
                    <a:lstStyle/>
                    <a:p>
                      <a:pPr marL="0" marR="0" algn="just">
                        <a:lnSpc>
                          <a:spcPct val="115000"/>
                        </a:lnSpc>
                        <a:spcBef>
                          <a:spcPts val="0"/>
                        </a:spcBef>
                        <a:spcAft>
                          <a:spcPts val="0"/>
                        </a:spcAft>
                      </a:pPr>
                      <a:r>
                        <a:rPr lang="en-US" sz="1100">
                          <a:effectLst/>
                        </a:rPr>
                        <a:t>LEAD ACID BATTERY</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dirty="0">
                          <a:effectLst/>
                        </a:rPr>
                        <a:t>425 SECONDS</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tc>
              </a:tr>
              <a:tr h="323228">
                <a:tc>
                  <a:txBody>
                    <a:bodyPr/>
                    <a:lstStyle/>
                    <a:p>
                      <a:pPr marL="0" marR="0" algn="just">
                        <a:lnSpc>
                          <a:spcPct val="115000"/>
                        </a:lnSpc>
                        <a:spcBef>
                          <a:spcPts val="0"/>
                        </a:spcBef>
                        <a:spcAft>
                          <a:spcPts val="0"/>
                        </a:spcAft>
                      </a:pPr>
                      <a:r>
                        <a:rPr lang="en-US" sz="1100">
                          <a:effectLst/>
                        </a:rPr>
                        <a:t>LITHIUM ION BATTERY</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100 SECONDS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tc>
              </a:tr>
              <a:tr h="666588">
                <a:tc>
                  <a:txBody>
                    <a:bodyPr/>
                    <a:lstStyle/>
                    <a:p>
                      <a:pPr marL="0" marR="0" algn="just">
                        <a:lnSpc>
                          <a:spcPct val="115000"/>
                        </a:lnSpc>
                        <a:spcBef>
                          <a:spcPts val="0"/>
                        </a:spcBef>
                        <a:spcAft>
                          <a:spcPts val="0"/>
                        </a:spcAft>
                      </a:pPr>
                      <a:r>
                        <a:rPr lang="en-US" sz="1100">
                          <a:effectLst/>
                        </a:rPr>
                        <a:t>LEAD ACID-LEAD ACID SERIES BATTERY CHARGING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140 SECONDS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tc>
              </a:tr>
              <a:tr h="666588">
                <a:tc>
                  <a:txBody>
                    <a:bodyPr/>
                    <a:lstStyle/>
                    <a:p>
                      <a:pPr marL="0" marR="0" algn="just">
                        <a:lnSpc>
                          <a:spcPct val="115000"/>
                        </a:lnSpc>
                        <a:spcBef>
                          <a:spcPts val="0"/>
                        </a:spcBef>
                        <a:spcAft>
                          <a:spcPts val="0"/>
                        </a:spcAft>
                      </a:pPr>
                      <a:r>
                        <a:rPr lang="en-US" sz="1100" dirty="0">
                          <a:effectLst/>
                        </a:rPr>
                        <a:t>LITHIUMION –LEAD ACID SERIES BATTERY CHARGING</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70 SECONDS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68580" marR="68580" marT="0" marB="0"/>
                </a:tc>
              </a:tr>
              <a:tr h="666588">
                <a:tc>
                  <a:txBody>
                    <a:bodyPr/>
                    <a:lstStyle/>
                    <a:p>
                      <a:pPr marL="0" marR="0" algn="just">
                        <a:lnSpc>
                          <a:spcPct val="115000"/>
                        </a:lnSpc>
                        <a:spcBef>
                          <a:spcPts val="0"/>
                        </a:spcBef>
                        <a:spcAft>
                          <a:spcPts val="0"/>
                        </a:spcAft>
                      </a:pPr>
                      <a:r>
                        <a:rPr lang="en-US" sz="1100">
                          <a:effectLst/>
                        </a:rPr>
                        <a:t>LITHIUMION-LITHIUMION SERIES BATTERY CHARGING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dirty="0">
                          <a:effectLst/>
                        </a:rPr>
                        <a:t>60 SECONDS</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tc>
              </a:tr>
              <a:tr h="666588">
                <a:tc>
                  <a:txBody>
                    <a:bodyPr/>
                    <a:lstStyle/>
                    <a:p>
                      <a:pPr marL="0" marR="0" algn="just">
                        <a:lnSpc>
                          <a:spcPct val="115000"/>
                        </a:lnSpc>
                        <a:spcBef>
                          <a:spcPts val="0"/>
                        </a:spcBef>
                        <a:spcAft>
                          <a:spcPts val="0"/>
                        </a:spcAft>
                      </a:pPr>
                      <a:r>
                        <a:rPr lang="en-US" sz="1100">
                          <a:effectLst/>
                        </a:rPr>
                        <a:t>LEAD ACID-LEAD ACID PARALLEL BATTERY CHARGING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225 SECONDS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tc>
              </a:tr>
              <a:tr h="666588">
                <a:tc>
                  <a:txBody>
                    <a:bodyPr/>
                    <a:lstStyle/>
                    <a:p>
                      <a:pPr marL="0" marR="0" algn="just">
                        <a:lnSpc>
                          <a:spcPct val="115000"/>
                        </a:lnSpc>
                        <a:spcBef>
                          <a:spcPts val="0"/>
                        </a:spcBef>
                        <a:spcAft>
                          <a:spcPts val="0"/>
                        </a:spcAft>
                      </a:pPr>
                      <a:r>
                        <a:rPr lang="en-US" sz="1100">
                          <a:effectLst/>
                        </a:rPr>
                        <a:t>LEADACID-LITHIUMION PARALLEL BATTERY CHARGING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250 SECONDS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tc>
              </a:tr>
              <a:tr h="666588">
                <a:tc>
                  <a:txBody>
                    <a:bodyPr/>
                    <a:lstStyle/>
                    <a:p>
                      <a:pPr marL="0" marR="0" algn="just">
                        <a:lnSpc>
                          <a:spcPct val="115000"/>
                        </a:lnSpc>
                        <a:spcBef>
                          <a:spcPts val="0"/>
                        </a:spcBef>
                        <a:spcAft>
                          <a:spcPts val="0"/>
                        </a:spcAft>
                      </a:pPr>
                      <a:r>
                        <a:rPr lang="en-US" sz="1100">
                          <a:effectLst/>
                        </a:rPr>
                        <a:t>LITHIUMION-LITHIUMION PARALLEL BATTERY CHARGING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80 SECONDS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1531938" y="2320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TABLE 3.1     SIMULATION RESULT OF BATTERY CHARGING</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1531938" y="0"/>
            <a:ext cx="6088062" cy="369332"/>
          </a:xfrm>
          <a:prstGeom prst="rect">
            <a:avLst/>
          </a:prstGeom>
          <a:noFill/>
        </p:spPr>
        <p:txBody>
          <a:bodyPr wrap="square" rtlCol="0">
            <a:spAutoFit/>
          </a:bodyPr>
          <a:lstStyle/>
          <a:p>
            <a:r>
              <a:rPr lang="en-US" b="1" dirty="0"/>
              <a:t>SIMULATION RESULT OF BATTERY CHARGING</a:t>
            </a:r>
            <a:endParaRPr lang="en-US" dirty="0"/>
          </a:p>
        </p:txBody>
      </p:sp>
    </p:spTree>
    <p:extLst>
      <p:ext uri="{BB962C8B-B14F-4D97-AF65-F5344CB8AC3E}">
        <p14:creationId xmlns:p14="http://schemas.microsoft.com/office/powerpoint/2010/main" val="56738160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0581782"/>
              </p:ext>
            </p:extLst>
          </p:nvPr>
        </p:nvGraphicFramePr>
        <p:xfrm>
          <a:off x="1531620" y="2031714"/>
          <a:ext cx="6080760" cy="4434078"/>
        </p:xfrm>
        <a:graphic>
          <a:graphicData uri="http://schemas.openxmlformats.org/drawingml/2006/table">
            <a:tbl>
              <a:tblPr firstRow="1" firstCol="1" bandRow="1">
                <a:tableStyleId>{5C22544A-7EE6-4342-B048-85BDC9FD1C3A}</a:tableStyleId>
              </a:tblPr>
              <a:tblGrid>
                <a:gridCol w="2026920"/>
                <a:gridCol w="2026920"/>
                <a:gridCol w="2026920"/>
              </a:tblGrid>
              <a:tr h="0">
                <a:tc gridSpan="3">
                  <a:txBody>
                    <a:bodyPr/>
                    <a:lstStyle/>
                    <a:p>
                      <a:pPr marL="0" marR="0" algn="just">
                        <a:lnSpc>
                          <a:spcPct val="115000"/>
                        </a:lnSpc>
                        <a:spcBef>
                          <a:spcPts val="0"/>
                        </a:spcBef>
                        <a:spcAft>
                          <a:spcPts val="0"/>
                        </a:spcAft>
                      </a:pPr>
                      <a:r>
                        <a:rPr lang="en-US" sz="1100">
                          <a:effectLst/>
                        </a:rPr>
                        <a:t>DISCHARGING OF BATTERIES WITH INITIAL STATE OF CHARGE = 100% WITH LOAD AS 72 OHM RESISTANCE</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0">
                <a:tc gridSpan="3">
                  <a:txBody>
                    <a:bodyPr/>
                    <a:lstStyle/>
                    <a:p>
                      <a:pPr marL="0" marR="0" algn="just">
                        <a:lnSpc>
                          <a:spcPct val="115000"/>
                        </a:lnSpc>
                        <a:spcBef>
                          <a:spcPts val="0"/>
                        </a:spcBef>
                        <a:spcAft>
                          <a:spcPts val="0"/>
                        </a:spcAft>
                      </a:pPr>
                      <a:r>
                        <a:rPr lang="en-US" sz="1100">
                          <a:effectLst/>
                        </a:rPr>
                        <a:t>                                                                   TIME                                                      SOC</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just">
                        <a:lnSpc>
                          <a:spcPct val="115000"/>
                        </a:lnSpc>
                        <a:spcBef>
                          <a:spcPts val="0"/>
                        </a:spcBef>
                        <a:spcAft>
                          <a:spcPts val="0"/>
                        </a:spcAft>
                      </a:pPr>
                      <a:r>
                        <a:rPr lang="en-US" sz="1100">
                          <a:effectLst/>
                        </a:rPr>
                        <a:t>LEAD ACID BATTERY</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500 HOURS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13.64%</a:t>
                      </a:r>
                      <a:endParaRPr lang="en-US" sz="1100">
                        <a:effectLst/>
                        <a:latin typeface="Calibri"/>
                        <a:ea typeface="Calibri"/>
                        <a:cs typeface="Times New Roman"/>
                      </a:endParaRPr>
                    </a:p>
                  </a:txBody>
                  <a:tcPr marL="68580" marR="68580" marT="0" marB="0"/>
                </a:tc>
              </a:tr>
              <a:tr h="0">
                <a:tc>
                  <a:txBody>
                    <a:bodyPr/>
                    <a:lstStyle/>
                    <a:p>
                      <a:pPr marL="0" marR="0" algn="just">
                        <a:lnSpc>
                          <a:spcPct val="115000"/>
                        </a:lnSpc>
                        <a:spcBef>
                          <a:spcPts val="0"/>
                        </a:spcBef>
                        <a:spcAft>
                          <a:spcPts val="0"/>
                        </a:spcAft>
                      </a:pPr>
                      <a:r>
                        <a:rPr lang="en-US" sz="1100">
                          <a:effectLst/>
                        </a:rPr>
                        <a:t>LITHIUM ION BATTERY</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500 HOURS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2.757%</a:t>
                      </a:r>
                      <a:endParaRPr lang="en-US" sz="1100">
                        <a:effectLst/>
                        <a:latin typeface="Calibri"/>
                        <a:ea typeface="Calibri"/>
                        <a:cs typeface="Times New Roman"/>
                      </a:endParaRPr>
                    </a:p>
                  </a:txBody>
                  <a:tcPr marL="68580" marR="68580" marT="0" marB="0"/>
                </a:tc>
              </a:tr>
              <a:tr h="0">
                <a:tc>
                  <a:txBody>
                    <a:bodyPr/>
                    <a:lstStyle/>
                    <a:p>
                      <a:pPr marL="0" marR="0" algn="just">
                        <a:lnSpc>
                          <a:spcPct val="115000"/>
                        </a:lnSpc>
                        <a:spcBef>
                          <a:spcPts val="0"/>
                        </a:spcBef>
                        <a:spcAft>
                          <a:spcPts val="0"/>
                        </a:spcAft>
                      </a:pPr>
                      <a:r>
                        <a:rPr lang="en-US" sz="1100">
                          <a:effectLst/>
                        </a:rPr>
                        <a:t>LEAD ACID-LEAD ACID SERIES BATTERY DISCHARGING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275 HOURS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0%</a:t>
                      </a:r>
                      <a:endParaRPr lang="en-US" sz="1100">
                        <a:effectLst/>
                        <a:latin typeface="Calibri"/>
                        <a:ea typeface="Calibri"/>
                        <a:cs typeface="Times New Roman"/>
                      </a:endParaRPr>
                    </a:p>
                  </a:txBody>
                  <a:tcPr marL="68580" marR="68580" marT="0" marB="0"/>
                </a:tc>
              </a:tr>
              <a:tr h="0">
                <a:tc>
                  <a:txBody>
                    <a:bodyPr/>
                    <a:lstStyle/>
                    <a:p>
                      <a:pPr marL="0" marR="0" algn="just">
                        <a:lnSpc>
                          <a:spcPct val="115000"/>
                        </a:lnSpc>
                        <a:spcBef>
                          <a:spcPts val="0"/>
                        </a:spcBef>
                        <a:spcAft>
                          <a:spcPts val="0"/>
                        </a:spcAft>
                      </a:pPr>
                      <a:r>
                        <a:rPr lang="en-US" sz="1100">
                          <a:effectLst/>
                        </a:rPr>
                        <a:t>LITHIUMION –LEAD ACID SERIES BATTERY DISCHARGING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300 HOURS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0%</a:t>
                      </a:r>
                      <a:endParaRPr lang="en-US" sz="1100">
                        <a:effectLst/>
                        <a:latin typeface="Calibri"/>
                        <a:ea typeface="Calibri"/>
                        <a:cs typeface="Times New Roman"/>
                      </a:endParaRPr>
                    </a:p>
                  </a:txBody>
                  <a:tcPr marL="68580" marR="68580" marT="0" marB="0"/>
                </a:tc>
              </a:tr>
              <a:tr h="0">
                <a:tc>
                  <a:txBody>
                    <a:bodyPr/>
                    <a:lstStyle/>
                    <a:p>
                      <a:pPr marL="0" marR="0" algn="just">
                        <a:lnSpc>
                          <a:spcPct val="115000"/>
                        </a:lnSpc>
                        <a:spcBef>
                          <a:spcPts val="0"/>
                        </a:spcBef>
                        <a:spcAft>
                          <a:spcPts val="0"/>
                        </a:spcAft>
                      </a:pPr>
                      <a:r>
                        <a:rPr lang="en-US" sz="1100">
                          <a:effectLst/>
                        </a:rPr>
                        <a:t>LITHIUMION-LITHIUMION SERIES BATTERY DISCHARGING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250 HOURS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0%</a:t>
                      </a:r>
                      <a:endParaRPr lang="en-US" sz="1100">
                        <a:effectLst/>
                        <a:latin typeface="Calibri"/>
                        <a:ea typeface="Calibri"/>
                        <a:cs typeface="Times New Roman"/>
                      </a:endParaRPr>
                    </a:p>
                  </a:txBody>
                  <a:tcPr marL="68580" marR="68580" marT="0" marB="0"/>
                </a:tc>
              </a:tr>
              <a:tr h="0">
                <a:tc>
                  <a:txBody>
                    <a:bodyPr/>
                    <a:lstStyle/>
                    <a:p>
                      <a:pPr marL="0" marR="0" algn="just">
                        <a:lnSpc>
                          <a:spcPct val="115000"/>
                        </a:lnSpc>
                        <a:spcBef>
                          <a:spcPts val="0"/>
                        </a:spcBef>
                        <a:spcAft>
                          <a:spcPts val="0"/>
                        </a:spcAft>
                      </a:pPr>
                      <a:r>
                        <a:rPr lang="en-US" sz="1100">
                          <a:effectLst/>
                        </a:rPr>
                        <a:t>LEAD ACID-LEAD ACID PARALLEL BATTERY DISCHARGING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500 HOURS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55.78%</a:t>
                      </a:r>
                      <a:endParaRPr lang="en-US" sz="1100">
                        <a:effectLst/>
                        <a:latin typeface="Calibri"/>
                        <a:ea typeface="Calibri"/>
                        <a:cs typeface="Times New Roman"/>
                      </a:endParaRPr>
                    </a:p>
                  </a:txBody>
                  <a:tcPr marL="68580" marR="68580" marT="0" marB="0"/>
                </a:tc>
              </a:tr>
              <a:tr h="0">
                <a:tc>
                  <a:txBody>
                    <a:bodyPr/>
                    <a:lstStyle/>
                    <a:p>
                      <a:pPr marL="0" marR="0" algn="just">
                        <a:lnSpc>
                          <a:spcPct val="115000"/>
                        </a:lnSpc>
                        <a:spcBef>
                          <a:spcPts val="0"/>
                        </a:spcBef>
                        <a:spcAft>
                          <a:spcPts val="0"/>
                        </a:spcAft>
                      </a:pPr>
                      <a:r>
                        <a:rPr lang="en-US" sz="1100">
                          <a:effectLst/>
                        </a:rPr>
                        <a:t>LEADACID-LITHIUMION PARALLEL </a:t>
                      </a:r>
                    </a:p>
                    <a:p>
                      <a:pPr marL="0" marR="0" algn="just">
                        <a:lnSpc>
                          <a:spcPct val="115000"/>
                        </a:lnSpc>
                        <a:spcBef>
                          <a:spcPts val="0"/>
                        </a:spcBef>
                        <a:spcAft>
                          <a:spcPts val="0"/>
                        </a:spcAft>
                      </a:pPr>
                      <a:r>
                        <a:rPr lang="en-US" sz="1100">
                          <a:effectLst/>
                        </a:rPr>
                        <a:t>BATTERY DISCHARGING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470 HOURS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3.413%</a:t>
                      </a:r>
                      <a:endParaRPr lang="en-US" sz="1100">
                        <a:effectLst/>
                        <a:latin typeface="Calibri"/>
                        <a:ea typeface="Calibri"/>
                        <a:cs typeface="Times New Roman"/>
                      </a:endParaRPr>
                    </a:p>
                  </a:txBody>
                  <a:tcPr marL="68580" marR="68580" marT="0" marB="0"/>
                </a:tc>
              </a:tr>
              <a:tr h="0">
                <a:tc>
                  <a:txBody>
                    <a:bodyPr/>
                    <a:lstStyle/>
                    <a:p>
                      <a:pPr marL="0" marR="0" algn="just">
                        <a:lnSpc>
                          <a:spcPct val="115000"/>
                        </a:lnSpc>
                        <a:spcBef>
                          <a:spcPts val="0"/>
                        </a:spcBef>
                        <a:spcAft>
                          <a:spcPts val="0"/>
                        </a:spcAft>
                      </a:pPr>
                      <a:r>
                        <a:rPr lang="en-US" sz="1100">
                          <a:effectLst/>
                        </a:rPr>
                        <a:t>LITHIUMION-LITHIUMION PARALLEL</a:t>
                      </a:r>
                    </a:p>
                    <a:p>
                      <a:pPr marL="0" marR="0" algn="just">
                        <a:lnSpc>
                          <a:spcPct val="115000"/>
                        </a:lnSpc>
                        <a:spcBef>
                          <a:spcPts val="0"/>
                        </a:spcBef>
                        <a:spcAft>
                          <a:spcPts val="0"/>
                        </a:spcAft>
                      </a:pPr>
                      <a:r>
                        <a:rPr lang="en-US" sz="1100">
                          <a:effectLst/>
                        </a:rPr>
                        <a:t>BATTERY DISCHARGING</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500 HOURS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dirty="0">
                          <a:effectLst/>
                        </a:rPr>
                        <a:t>50.72%</a:t>
                      </a:r>
                      <a:endParaRPr lang="en-US" sz="11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1752600" y="381000"/>
            <a:ext cx="5562600" cy="369332"/>
          </a:xfrm>
          <a:prstGeom prst="rect">
            <a:avLst/>
          </a:prstGeom>
          <a:noFill/>
        </p:spPr>
        <p:txBody>
          <a:bodyPr wrap="square" rtlCol="0">
            <a:spAutoFit/>
          </a:bodyPr>
          <a:lstStyle/>
          <a:p>
            <a:r>
              <a:rPr lang="en-US" b="1" dirty="0"/>
              <a:t>SIMULATION RESULT OF BATTERY DISCHARGING</a:t>
            </a:r>
            <a:endParaRPr lang="en-US" dirty="0"/>
          </a:p>
        </p:txBody>
      </p:sp>
    </p:spTree>
    <p:extLst>
      <p:ext uri="{BB962C8B-B14F-4D97-AF65-F5344CB8AC3E}">
        <p14:creationId xmlns:p14="http://schemas.microsoft.com/office/powerpoint/2010/main" val="81383054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199"/>
            <a:ext cx="8229600" cy="5940088"/>
          </a:xfrm>
          <a:prstGeom prst="rect">
            <a:avLst/>
          </a:prstGeom>
        </p:spPr>
        <p:txBody>
          <a:bodyPr wrap="square">
            <a:spAutoFit/>
          </a:bodyPr>
          <a:lstStyle/>
          <a:p>
            <a:r>
              <a:rPr lang="en-US" b="1" dirty="0"/>
              <a:t> </a:t>
            </a:r>
            <a:endParaRPr lang="en-US" b="1" dirty="0" smtClean="0"/>
          </a:p>
          <a:p>
            <a:endParaRPr lang="en-US" b="1" dirty="0"/>
          </a:p>
          <a:p>
            <a:r>
              <a:rPr lang="en-US" b="1" dirty="0" smtClean="0"/>
              <a:t>CONCLUSION</a:t>
            </a:r>
            <a:endParaRPr lang="en-US" dirty="0"/>
          </a:p>
          <a:p>
            <a:pPr algn="just"/>
            <a:r>
              <a:rPr lang="en-US" sz="1400" dirty="0" smtClean="0"/>
              <a:t>          The </a:t>
            </a:r>
            <a:r>
              <a:rPr lang="en-US" sz="1400" dirty="0"/>
              <a:t>analysis and design of batteries charging and discharging have been carried out for various performances parameters of voltages and loads. For charging, the fixed voltage source of 12 volt for 7.2v battery and fixed voltage source of 24 volt for series charging is used. The loads vary from purely resistive load or step load to step load with ramp at start. Namely Lead Acid, Lithium Ion and their series and parallel combination have been designed to deliver output characteristics with fixed DC voltage source for charging and also outputs of Discharging of batteries studied with load variations seen through display and waveform characteristics .This work was carried out with the help of </a:t>
            </a:r>
            <a:r>
              <a:rPr lang="en-US" sz="1400" dirty="0" err="1"/>
              <a:t>Matlab</a:t>
            </a:r>
            <a:r>
              <a:rPr lang="en-US" sz="1400" dirty="0"/>
              <a:t>-Simulink. The result of simulation is presented for comparison. These design concepts are validated through simulation in the </a:t>
            </a:r>
            <a:r>
              <a:rPr lang="en-US" sz="1400" dirty="0" err="1"/>
              <a:t>Matlab</a:t>
            </a:r>
            <a:r>
              <a:rPr lang="en-US" sz="1400" dirty="0"/>
              <a:t> and the results are presented for analysis of various batteries.</a:t>
            </a:r>
          </a:p>
          <a:p>
            <a:pPr lvl="0" algn="just"/>
            <a:r>
              <a:rPr lang="en-US" sz="1400" dirty="0"/>
              <a:t>The depth of discharge and battery capacity is strongly affected by the discharge rate of the battery. The battery capacity degrades due to </a:t>
            </a:r>
            <a:r>
              <a:rPr lang="en-US" sz="1400" dirty="0" err="1"/>
              <a:t>sulfation</a:t>
            </a:r>
            <a:r>
              <a:rPr lang="en-US" sz="1400" dirty="0"/>
              <a:t> and shedding of extra material .The degradation of battery capacity depends most strongly on the interrelationship between the following parameters</a:t>
            </a:r>
            <a:r>
              <a:rPr lang="en-US" sz="1400" dirty="0" smtClean="0"/>
              <a:t>:-</a:t>
            </a:r>
          </a:p>
          <a:p>
            <a:pPr lvl="0" algn="just"/>
            <a:r>
              <a:rPr lang="en-US" sz="1400" dirty="0"/>
              <a:t> </a:t>
            </a:r>
            <a:r>
              <a:rPr lang="en-US" sz="1400" dirty="0" smtClean="0"/>
              <a:t>     1.   The </a:t>
            </a:r>
            <a:r>
              <a:rPr lang="en-US" sz="1400" dirty="0"/>
              <a:t>charging/discharging regime which the battery has experienced</a:t>
            </a:r>
          </a:p>
          <a:p>
            <a:pPr algn="just"/>
            <a:r>
              <a:rPr lang="en-US" sz="1400" dirty="0"/>
              <a:t>      2.   The exposure to prolonged periods of low discharge.</a:t>
            </a:r>
          </a:p>
          <a:p>
            <a:pPr algn="just"/>
            <a:r>
              <a:rPr lang="en-US" sz="1400" dirty="0"/>
              <a:t>      3.   The average temperature of the battery over its lifetime</a:t>
            </a:r>
            <a:r>
              <a:rPr lang="en-US" sz="1400" dirty="0" smtClean="0"/>
              <a:t>.</a:t>
            </a:r>
          </a:p>
          <a:p>
            <a:pPr algn="just"/>
            <a:r>
              <a:rPr lang="en-US" sz="1400" dirty="0" smtClean="0"/>
              <a:t>The initial state of charge of both batteries set at 45% and it is found that Lead acid battery takes 425 seconds to full charge while Lithium Ion Battery takes 100 seconds to full charge . So charging of Lithium Ion battery is fastest. With initial state set to full charge, it was found that Lead Acid Battery discharge to 13.64% in 500 hours while Lithium Ion Battery in the same period discharge to 2.757% with load resistance set at 72 ohms in both cases. </a:t>
            </a:r>
          </a:p>
          <a:p>
            <a:pPr algn="just"/>
            <a:endParaRPr lang="en-US" dirty="0"/>
          </a:p>
        </p:txBody>
      </p:sp>
    </p:spTree>
    <p:extLst>
      <p:ext uri="{BB962C8B-B14F-4D97-AF65-F5344CB8AC3E}">
        <p14:creationId xmlns:p14="http://schemas.microsoft.com/office/powerpoint/2010/main" val="418491578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33400"/>
            <a:ext cx="8229600" cy="5755422"/>
          </a:xfrm>
          <a:prstGeom prst="rect">
            <a:avLst/>
          </a:prstGeom>
        </p:spPr>
        <p:txBody>
          <a:bodyPr wrap="square">
            <a:spAutoFit/>
          </a:bodyPr>
          <a:lstStyle/>
          <a:p>
            <a:pPr algn="just"/>
            <a:r>
              <a:rPr lang="en-GB" sz="1400" dirty="0"/>
              <a:t>While lead acid charging through simulation, it is seen that initially the charging current is high and the charging current reduces exponentially with time onwards. Theoretically if lead acid   battery is being discharged very quickly , then the discharge current is high but  practically if discharged for long period of 500 hours with load resistance nearly 100 ohms , the discharge current is constant . while in Lithium Ion Charging, the charging current develops constant current algorithm and it is observed , unlike Lead Acid , where charging current decreases exponentially , here in Lithium Ion Battery , the current deduces to constant nature hood in a very short period of time duration .Even seen in Lithium Ion also like in Lead Acid that discharging for 500 hours results to constancy in current characteristics </a:t>
            </a:r>
            <a:r>
              <a:rPr lang="en-GB" sz="1400" dirty="0" smtClean="0"/>
              <a:t>.</a:t>
            </a:r>
          </a:p>
          <a:p>
            <a:r>
              <a:rPr lang="en-US" b="1" dirty="0"/>
              <a:t>FUTURE SCOPE</a:t>
            </a:r>
            <a:endParaRPr lang="en-US" dirty="0"/>
          </a:p>
          <a:p>
            <a:pPr algn="just"/>
            <a:r>
              <a:rPr lang="en-US" sz="1400" dirty="0"/>
              <a:t>Lead acid battery is used in every type of vehicle because they have proven to be very cost effective method for storing sufficient power and energy .They are inexpensive and simple to manufacture. Due to growth in automobile and Interrupted Power Source (UPS) , there is potential increase in the market of these batteries . But lead and </a:t>
            </a:r>
            <a:r>
              <a:rPr lang="en-US" sz="1400" dirty="0" err="1"/>
              <a:t>sulphuric</a:t>
            </a:r>
            <a:r>
              <a:rPr lang="en-US" sz="1400" dirty="0"/>
              <a:t> acid which are two main components  can poison solid and ground water and so are threat to human health and the environment .While lead acid can take 10 hours to charge , the lithium ion takes 3 hours and few minutes  to charge , depending on the size of the battery ,The lithium ion accepts a faster rate of current , charges quickly than lead acid batteries .The solid state Lithium battery is a new development and steps forward from current Lithium Ion Batteries . The Solid State Batteries combine the performance of conventional Lithium Ion and Lithium polymer with higher safety for use in different applications. It promises lower cost, more power, and longer range, faster charging times, greater flexibility and improved safety. </a:t>
            </a:r>
            <a:r>
              <a:rPr lang="en-US" sz="1400" dirty="0">
                <a:solidFill>
                  <a:srgbClr val="C00000"/>
                </a:solidFill>
              </a:rPr>
              <a:t>Solid state batteries can have energy density of up to 350 watt-hours per kg and even higher as compared to 100-360 </a:t>
            </a:r>
            <a:r>
              <a:rPr lang="en-US" sz="1400" dirty="0" err="1">
                <a:solidFill>
                  <a:srgbClr val="C00000"/>
                </a:solidFill>
              </a:rPr>
              <a:t>Whr</a:t>
            </a:r>
            <a:r>
              <a:rPr lang="en-US" sz="1400" dirty="0">
                <a:solidFill>
                  <a:srgbClr val="C00000"/>
                </a:solidFill>
              </a:rPr>
              <a:t>/kg of conventional lithium ion batteries .So Solid state batteries secures our future challenging needs.</a:t>
            </a:r>
          </a:p>
          <a:p>
            <a:pPr algn="just"/>
            <a:endParaRPr lang="en-US" sz="1400" dirty="0"/>
          </a:p>
        </p:txBody>
      </p:sp>
    </p:spTree>
    <p:extLst>
      <p:ext uri="{BB962C8B-B14F-4D97-AF65-F5344CB8AC3E}">
        <p14:creationId xmlns:p14="http://schemas.microsoft.com/office/powerpoint/2010/main" val="197255206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373136"/>
            <a:ext cx="8229600" cy="9787295"/>
          </a:xfrm>
          <a:prstGeom prst="rect">
            <a:avLst/>
          </a:prstGeom>
        </p:spPr>
        <p:txBody>
          <a:bodyPr wrap="square">
            <a:spAutoFit/>
          </a:bodyPr>
          <a:lstStyle/>
          <a:p>
            <a:endParaRPr lang="en-US" b="1" u="sng" dirty="0" smtClean="0"/>
          </a:p>
          <a:p>
            <a:endParaRPr lang="en-US" b="1" u="sng" dirty="0"/>
          </a:p>
          <a:p>
            <a:endParaRPr lang="en-US" b="1" u="sng" dirty="0" smtClean="0"/>
          </a:p>
          <a:p>
            <a:endParaRPr lang="en-US" b="1" u="sng" dirty="0"/>
          </a:p>
          <a:p>
            <a:endParaRPr lang="en-US" b="1" u="sng" dirty="0" smtClean="0"/>
          </a:p>
          <a:p>
            <a:endParaRPr lang="en-US" b="1" u="sng" dirty="0"/>
          </a:p>
          <a:p>
            <a:endParaRPr lang="en-US" b="1" u="sng" dirty="0" smtClean="0"/>
          </a:p>
          <a:p>
            <a:endParaRPr lang="en-US" b="1" u="sng" dirty="0"/>
          </a:p>
          <a:p>
            <a:endParaRPr lang="en-US" b="1" u="sng" dirty="0" smtClean="0"/>
          </a:p>
          <a:p>
            <a:endParaRPr lang="en-US" b="1" u="sng" dirty="0"/>
          </a:p>
          <a:p>
            <a:endParaRPr lang="en-US" b="1" u="sng" dirty="0" smtClean="0"/>
          </a:p>
          <a:p>
            <a:endParaRPr lang="en-US" b="1" u="sng" dirty="0"/>
          </a:p>
          <a:p>
            <a:endParaRPr lang="en-US" b="1" u="sng" dirty="0" smtClean="0"/>
          </a:p>
          <a:p>
            <a:endParaRPr lang="en-US" b="1" u="sng" dirty="0"/>
          </a:p>
          <a:p>
            <a:endParaRPr lang="en-US" b="1" u="sng" dirty="0" smtClean="0"/>
          </a:p>
          <a:p>
            <a:endParaRPr lang="en-US" b="1" u="sng" dirty="0"/>
          </a:p>
          <a:p>
            <a:r>
              <a:rPr lang="en-US" b="1" u="sng" dirty="0" smtClean="0"/>
              <a:t>REFRENCES</a:t>
            </a:r>
            <a:endParaRPr lang="en-US" dirty="0"/>
          </a:p>
          <a:p>
            <a:pPr algn="just"/>
            <a:endParaRPr lang="en-US" sz="1200" dirty="0" smtClean="0"/>
          </a:p>
          <a:p>
            <a:pPr algn="just"/>
            <a:r>
              <a:rPr lang="en-US" sz="1200" dirty="0" smtClean="0"/>
              <a:t>         [</a:t>
            </a:r>
            <a:r>
              <a:rPr lang="en-US" sz="1200" dirty="0"/>
              <a:t>1]Tenno, R. Tenno and T. </a:t>
            </a:r>
            <a:r>
              <a:rPr lang="en-US" sz="1200" dirty="0" err="1"/>
              <a:t>SunRechargeable</a:t>
            </a:r>
            <a:r>
              <a:rPr lang="en-US" sz="1200" dirty="0"/>
              <a:t> </a:t>
            </a:r>
            <a:r>
              <a:rPr lang="en-US" sz="1200" dirty="0" err="1"/>
              <a:t>tio</a:t>
            </a:r>
            <a:r>
              <a:rPr lang="en-US" sz="1200" dirty="0"/>
              <a:t>, "Battery impedance and its relationship to battery characteristics</a:t>
            </a:r>
            <a:r>
              <a:rPr lang="en-US" sz="1200" dirty="0" smtClean="0"/>
              <a:t>," </a:t>
            </a:r>
            <a:r>
              <a:rPr lang="en-US" sz="1200" dirty="0"/>
              <a:t>24th Annual International Telecommunications Energy Conference, 2002, pp. 176-183, </a:t>
            </a:r>
            <a:r>
              <a:rPr lang="en-US" sz="1200" dirty="0" err="1"/>
              <a:t>doi</a:t>
            </a:r>
            <a:r>
              <a:rPr lang="en-US" sz="1200" dirty="0"/>
              <a:t>: 10.1109/INTLEC.2002.1048653.</a:t>
            </a:r>
          </a:p>
          <a:p>
            <a:pPr algn="just"/>
            <a:r>
              <a:rPr lang="en-US" sz="1200" dirty="0"/>
              <a:t>[2]</a:t>
            </a:r>
            <a:r>
              <a:rPr lang="en-US" sz="1200" dirty="0">
                <a:hlinkClick r:id="rId2"/>
              </a:rPr>
              <a:t>Lakshmi </a:t>
            </a:r>
            <a:r>
              <a:rPr lang="en-US" sz="1200" dirty="0" err="1">
                <a:hlinkClick r:id="rId2"/>
              </a:rPr>
              <a:t>Kp</a:t>
            </a:r>
            <a:r>
              <a:rPr lang="en-US" sz="1200" dirty="0"/>
              <a:t> and </a:t>
            </a:r>
            <a:r>
              <a:rPr lang="en-US" sz="1200" dirty="0" err="1">
                <a:hlinkClick r:id="rId3"/>
              </a:rPr>
              <a:t>Pruthvija</a:t>
            </a:r>
            <a:r>
              <a:rPr lang="en-US" sz="1200" dirty="0">
                <a:hlinkClick r:id="rId3"/>
              </a:rPr>
              <a:t> .B</a:t>
            </a:r>
            <a:r>
              <a:rPr lang="en-US" sz="1200" dirty="0"/>
              <a:t>,” Review on Battery Technology and its Challenges”, </a:t>
            </a:r>
            <a:r>
              <a:rPr lang="en-US" sz="1200" dirty="0">
                <a:hlinkClick r:id="rId4"/>
              </a:rPr>
              <a:t>International     Journal of Scientific and Engineering Research</a:t>
            </a:r>
            <a:r>
              <a:rPr lang="en-US" sz="1200" dirty="0"/>
              <a:t> 11(9):1706 , September 2020</a:t>
            </a:r>
          </a:p>
          <a:p>
            <a:pPr algn="just"/>
            <a:r>
              <a:rPr lang="en-US" sz="1200" dirty="0"/>
              <a:t> [3]Max Langridge and Luke Edwards, “Future batteries, coming soon:  Charge in seconds, last months and power over the air”, July 2018. </a:t>
            </a:r>
          </a:p>
          <a:p>
            <a:pPr algn="just"/>
            <a:r>
              <a:rPr lang="en-US" sz="1200" dirty="0"/>
              <a:t>[4]</a:t>
            </a:r>
            <a:r>
              <a:rPr lang="en-US" sz="1200" dirty="0" err="1"/>
              <a:t>Kularatna</a:t>
            </a:r>
            <a:r>
              <a:rPr lang="en-US" sz="1200" dirty="0"/>
              <a:t>, </a:t>
            </a:r>
            <a:r>
              <a:rPr lang="en-US" sz="1200" dirty="0" err="1"/>
              <a:t>Nihal</a:t>
            </a:r>
            <a:r>
              <a:rPr lang="en-US" sz="1200" dirty="0"/>
              <a:t>. </a:t>
            </a:r>
            <a:r>
              <a:rPr lang="en-US" sz="1200" dirty="0" smtClean="0"/>
              <a:t>“Batteries </a:t>
            </a:r>
            <a:r>
              <a:rPr lang="en-US" sz="1200" dirty="0"/>
              <a:t>and Their Management.  Instrumentation  &amp;  Measurement Magazine”,  IEEE.  14.  20 - 33. 10.1109/MIM.2011.5735252, 2011. </a:t>
            </a:r>
          </a:p>
          <a:p>
            <a:pPr algn="just"/>
            <a:r>
              <a:rPr lang="en-US" sz="1200" dirty="0"/>
              <a:t>[5]Geoffrey  J.  Maya,  *,  Alistair  </a:t>
            </a:r>
            <a:r>
              <a:rPr lang="en-US" sz="1200" dirty="0" err="1"/>
              <a:t>Davidsonb</a:t>
            </a:r>
            <a:r>
              <a:rPr lang="en-US" sz="1200" dirty="0"/>
              <a:t>,  Boris </a:t>
            </a:r>
            <a:r>
              <a:rPr lang="en-US" sz="1200" dirty="0" err="1"/>
              <a:t>Monahovc</a:t>
            </a:r>
            <a:r>
              <a:rPr lang="en-US" sz="1200" dirty="0"/>
              <a:t>,  “Lead  batteries  for  utility  energy storage:  A  review”,  Journal  of  Energy  Storage  15-145–157, 2018. </a:t>
            </a:r>
          </a:p>
          <a:p>
            <a:pPr algn="just"/>
            <a:r>
              <a:rPr lang="en-US" sz="1200" dirty="0"/>
              <a:t>[6] </a:t>
            </a:r>
            <a:r>
              <a:rPr lang="en-US" sz="1200" dirty="0" err="1"/>
              <a:t>Jilei</a:t>
            </a:r>
            <a:r>
              <a:rPr lang="en-US" sz="1200" dirty="0"/>
              <a:t> Liu a, </a:t>
            </a:r>
            <a:r>
              <a:rPr lang="en-US" sz="1200" dirty="0" err="1"/>
              <a:t>Chaohe</a:t>
            </a:r>
            <a:r>
              <a:rPr lang="en-US" sz="1200" dirty="0"/>
              <a:t> Xu b, Zhen Chen a, </a:t>
            </a:r>
            <a:r>
              <a:rPr lang="en-US" sz="1200" dirty="0" err="1"/>
              <a:t>Shibing</a:t>
            </a:r>
            <a:r>
              <a:rPr lang="en-US" sz="1200" dirty="0"/>
              <a:t> Ni c, </a:t>
            </a:r>
            <a:r>
              <a:rPr lang="en-US" sz="1200" dirty="0" err="1"/>
              <a:t>Ze</a:t>
            </a:r>
            <a:r>
              <a:rPr lang="en-US" sz="1200" dirty="0"/>
              <a:t>  Xiang  Shen,  “Progress  in  aqueous  rechargeable batteries,”  Advanced  Research  evolving  science, 2468-0257. October 2017. </a:t>
            </a:r>
          </a:p>
          <a:p>
            <a:pPr algn="just"/>
            <a:r>
              <a:rPr lang="en-US" sz="1200" dirty="0"/>
              <a:t>[7] Syed  </a:t>
            </a:r>
            <a:r>
              <a:rPr lang="en-US" sz="1200" dirty="0" err="1"/>
              <a:t>Murtaza</a:t>
            </a:r>
            <a:r>
              <a:rPr lang="en-US" sz="1200" dirty="0"/>
              <a:t>  Ali  Shah  Bukhari,  Junaid  </a:t>
            </a:r>
            <a:r>
              <a:rPr lang="en-US" sz="1200" dirty="0" err="1"/>
              <a:t>Maqsood</a:t>
            </a:r>
            <a:r>
              <a:rPr lang="en-US" sz="1200" dirty="0"/>
              <a:t>, “Comparison of Characteristics  -  Lead  Acid,  Nickel Based,  Lead  Crystal  and  Lithium  Based  Batteries,” 17th  UKSIM-AMSS  International  Conference  on Modelling  and  Simulation,  DOI 10.1109/UKSim.2015.69, 2015. </a:t>
            </a:r>
          </a:p>
          <a:p>
            <a:pPr algn="just"/>
            <a:r>
              <a:rPr lang="en-US" sz="1200" dirty="0"/>
              <a:t>[8]X.  Chen, W.  Shen, T, Z.  Cao and A.  Kapoor,  "An overview  of  lithium-ion  batteries  for  electric vehicles,"  10th  International  Power  &amp;  Energy Conference (IPEC),  Ho  Chi Minh  City,  pp. 230-235. </a:t>
            </a:r>
            <a:r>
              <a:rPr lang="en-US" sz="1200" dirty="0" err="1"/>
              <a:t>doi</a:t>
            </a:r>
            <a:r>
              <a:rPr lang="en-US" sz="1200" dirty="0"/>
              <a:t>: 10.1109/ASSCC.2012.6523269, 2012. </a:t>
            </a:r>
          </a:p>
          <a:p>
            <a:pPr algn="just"/>
            <a:r>
              <a:rPr lang="en-US" sz="1200" dirty="0"/>
              <a:t>[9] P. G. </a:t>
            </a:r>
            <a:r>
              <a:rPr lang="en-US" sz="1200" dirty="0" err="1"/>
              <a:t>Horkos</a:t>
            </a:r>
            <a:r>
              <a:rPr lang="en-US" sz="1200" dirty="0"/>
              <a:t>, E. </a:t>
            </a:r>
            <a:r>
              <a:rPr lang="en-US" sz="1200" dirty="0" err="1"/>
              <a:t>Yammine</a:t>
            </a:r>
            <a:r>
              <a:rPr lang="en-US" sz="1200" dirty="0"/>
              <a:t> and N. </a:t>
            </a:r>
            <a:r>
              <a:rPr lang="en-US" sz="1200" dirty="0" err="1"/>
              <a:t>Karami</a:t>
            </a:r>
            <a:r>
              <a:rPr lang="en-US" sz="1200" dirty="0"/>
              <a:t>, "Review on  different  charging  techniques  of  lead-acid batteries,"  2015  Third  International  Conference  on Technological  Advances  in  Electrical,  Electronics and  Computer  Engineering  (TAEECE),  Beirut,  pp. 27-32. doi:10.1109/TAEECE.2015.7113595, 2015</a:t>
            </a:r>
          </a:p>
          <a:p>
            <a:pPr algn="just"/>
            <a:r>
              <a:rPr lang="en-US" sz="1200" dirty="0"/>
              <a:t>[10]David  Sandoval,  “Disadvantages of  Lead  acid battery”,  https://itstillruns.com/disadvantages-lead-acid-batteries-8158723.html.</a:t>
            </a:r>
          </a:p>
          <a:p>
            <a:pPr algn="just"/>
            <a:r>
              <a:rPr lang="en-US" sz="1200" dirty="0"/>
              <a:t>[11] Da  Deng,  “Li-ion  batteries:  basics,  progress,  and challenges,”  Energy  Science  and Engineering  2015; 3(5):385–418, </a:t>
            </a:r>
            <a:r>
              <a:rPr lang="en-US" sz="1200" dirty="0" err="1"/>
              <a:t>doi</a:t>
            </a:r>
            <a:r>
              <a:rPr lang="en-US" sz="1200" dirty="0"/>
              <a:t>: 10.1002/ese3.95, August 2015. </a:t>
            </a:r>
          </a:p>
        </p:txBody>
      </p:sp>
    </p:spTree>
    <p:extLst>
      <p:ext uri="{BB962C8B-B14F-4D97-AF65-F5344CB8AC3E}">
        <p14:creationId xmlns:p14="http://schemas.microsoft.com/office/powerpoint/2010/main" val="268355406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066800" y="1676400"/>
            <a:ext cx="3200400" cy="3505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THANK</a:t>
            </a:r>
            <a:endParaRPr lang="en-US" sz="3200" dirty="0">
              <a:solidFill>
                <a:srgbClr val="FF0000"/>
              </a:solidFill>
            </a:endParaRPr>
          </a:p>
        </p:txBody>
      </p:sp>
      <p:sp>
        <p:nvSpPr>
          <p:cNvPr id="3" name="Isosceles Triangle 2"/>
          <p:cNvSpPr/>
          <p:nvPr/>
        </p:nvSpPr>
        <p:spPr>
          <a:xfrm>
            <a:off x="4267200" y="1676400"/>
            <a:ext cx="3124200" cy="3505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YOU</a:t>
            </a:r>
            <a:endParaRPr lang="en-US" sz="3200" dirty="0">
              <a:solidFill>
                <a:srgbClr val="FFFF00"/>
              </a:solidFill>
            </a:endParaRPr>
          </a:p>
        </p:txBody>
      </p:sp>
      <p:sp>
        <p:nvSpPr>
          <p:cNvPr id="4" name="Rectangle 3"/>
          <p:cNvSpPr/>
          <p:nvPr/>
        </p:nvSpPr>
        <p:spPr>
          <a:xfrm>
            <a:off x="4258235" y="2164835"/>
            <a:ext cx="671979" cy="369332"/>
          </a:xfrm>
          <a:prstGeom prst="rect">
            <a:avLst/>
          </a:prstGeom>
        </p:spPr>
        <p:txBody>
          <a:bodyPr wrap="none">
            <a:spAutoFit/>
          </a:bodyPr>
          <a:lstStyle/>
          <a:p>
            <a:pPr lvl="0" algn="ctr"/>
            <a:r>
              <a:rPr lang="en-US" dirty="0">
                <a:solidFill>
                  <a:prstClr val="white"/>
                </a:solidFill>
              </a:rPr>
              <a:t>YOU</a:t>
            </a:r>
          </a:p>
        </p:txBody>
      </p:sp>
    </p:spTree>
    <p:extLst>
      <p:ext uri="{BB962C8B-B14F-4D97-AF65-F5344CB8AC3E}">
        <p14:creationId xmlns:p14="http://schemas.microsoft.com/office/powerpoint/2010/main" val="77741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81001"/>
            <a:ext cx="8077200" cy="4678204"/>
          </a:xfrm>
          <a:prstGeom prst="rect">
            <a:avLst/>
          </a:prstGeom>
        </p:spPr>
        <p:txBody>
          <a:bodyPr wrap="square">
            <a:spAutoFit/>
          </a:bodyPr>
          <a:lstStyle/>
          <a:p>
            <a:pPr algn="just"/>
            <a:r>
              <a:rPr lang="en-GB" sz="1400" b="1" dirty="0" err="1"/>
              <a:t>Simscape</a:t>
            </a:r>
            <a:r>
              <a:rPr lang="en-GB" sz="1400" b="1" dirty="0"/>
              <a:t>:</a:t>
            </a:r>
          </a:p>
          <a:p>
            <a:pPr algn="just"/>
            <a:r>
              <a:rPr lang="en-GB" sz="1400" dirty="0"/>
              <a:t>Simulink is a graphical programming environment for modelling, simulating and analysis of dynamic systems where as </a:t>
            </a:r>
            <a:r>
              <a:rPr lang="en-GB" sz="1400" dirty="0" err="1"/>
              <a:t>Simscape</a:t>
            </a:r>
            <a:r>
              <a:rPr lang="en-GB" sz="1400" dirty="0"/>
              <a:t> is a Physical modelling part in </a:t>
            </a:r>
            <a:r>
              <a:rPr lang="en-GB" sz="1400" dirty="0" err="1"/>
              <a:t>simulink</a:t>
            </a:r>
            <a:r>
              <a:rPr lang="en-GB" sz="1400" dirty="0"/>
              <a:t> </a:t>
            </a:r>
            <a:r>
              <a:rPr lang="en-GB" sz="1400" dirty="0" smtClean="0"/>
              <a:t>environment. </a:t>
            </a:r>
            <a:r>
              <a:rPr lang="en-GB" sz="1400" dirty="0" err="1" smtClean="0"/>
              <a:t>Simscape</a:t>
            </a:r>
            <a:r>
              <a:rPr lang="en-GB" sz="1400" dirty="0" smtClean="0"/>
              <a:t> </a:t>
            </a:r>
            <a:r>
              <a:rPr lang="en-GB" sz="1400" dirty="0"/>
              <a:t>extends Simulink with tools for modelling and simulating basic electrical circuits and detailed electrical power systems. These tools facilitate modelling of the generation, Transmission, distribution, and consumption of electrical power , as well as its conversion into mechanical power . Sim Power System is well suited for the development of complex , self-contained power systems and power utility applications </a:t>
            </a:r>
            <a:r>
              <a:rPr lang="en-GB" sz="1400" dirty="0" smtClean="0"/>
              <a:t>.</a:t>
            </a:r>
          </a:p>
          <a:p>
            <a:pPr algn="just"/>
            <a:r>
              <a:rPr lang="en-US" sz="1400" b="1" dirty="0"/>
              <a:t>Battery Performance Parameters:-</a:t>
            </a:r>
            <a:endParaRPr lang="en-US" sz="1400" dirty="0"/>
          </a:p>
          <a:p>
            <a:pPr algn="just"/>
            <a:r>
              <a:rPr lang="en-US" sz="1400" dirty="0"/>
              <a:t>The Performance Parameters of Battery are SOC(State of Charge),Depth of Discharge and Charging and Discharging rates </a:t>
            </a:r>
            <a:r>
              <a:rPr lang="en-US" sz="1400" dirty="0" smtClean="0"/>
              <a:t>.</a:t>
            </a:r>
          </a:p>
          <a:p>
            <a:pPr algn="just"/>
            <a:r>
              <a:rPr lang="en-US" sz="1400" b="1" dirty="0" smtClean="0"/>
              <a:t> </a:t>
            </a:r>
            <a:r>
              <a:rPr lang="en-US" sz="1400" b="1" dirty="0"/>
              <a:t>SOC</a:t>
            </a:r>
            <a:r>
              <a:rPr lang="en-US" sz="1400" dirty="0"/>
              <a:t> :- It gives the ratio of the amount of energy presently stored in the battery to </a:t>
            </a:r>
            <a:r>
              <a:rPr lang="en-US" sz="1400" dirty="0" smtClean="0"/>
              <a:t>the Nominal </a:t>
            </a:r>
            <a:r>
              <a:rPr lang="en-US" sz="1400" dirty="0"/>
              <a:t>rated capacity. It is the fraction of the battery capacity that has been used over the total available from the </a:t>
            </a:r>
            <a:r>
              <a:rPr lang="en-US" sz="1400" dirty="0" smtClean="0"/>
              <a:t>battery .</a:t>
            </a:r>
          </a:p>
          <a:p>
            <a:pPr algn="just"/>
            <a:r>
              <a:rPr lang="en-US" sz="1400" b="1" dirty="0"/>
              <a:t>Depth of Discharge</a:t>
            </a:r>
            <a:r>
              <a:rPr lang="en-US" sz="1400" dirty="0"/>
              <a:t> :- The Depth of Discharge of a battery determines the fraction of power that can be withdrawn from the battery .</a:t>
            </a:r>
          </a:p>
          <a:p>
            <a:pPr algn="just"/>
            <a:r>
              <a:rPr lang="en-US" sz="1400" b="1" dirty="0"/>
              <a:t>Charging and Discharging rates</a:t>
            </a:r>
            <a:r>
              <a:rPr lang="en-US" sz="1400" dirty="0"/>
              <a:t> :- The charging rate , in Amps , is given in the amount of charge added to the battery per unit time . The charge /discharge rate may be specified directly by giving the current . The discharging rate is determined by the amount of time it takes to fully discharge the battery .</a:t>
            </a:r>
          </a:p>
          <a:p>
            <a:pPr algn="just"/>
            <a:endParaRPr lang="en-GB" dirty="0"/>
          </a:p>
        </p:txBody>
      </p:sp>
    </p:spTree>
    <p:extLst>
      <p:ext uri="{BB962C8B-B14F-4D97-AF65-F5344CB8AC3E}">
        <p14:creationId xmlns:p14="http://schemas.microsoft.com/office/powerpoint/2010/main" val="3785353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614805" y="228600"/>
            <a:ext cx="6309995" cy="4419600"/>
          </a:xfrm>
          <a:prstGeom prst="rect">
            <a:avLst/>
          </a:prstGeom>
        </p:spPr>
      </p:pic>
      <p:sp>
        <p:nvSpPr>
          <p:cNvPr id="4" name="Rectangle 3"/>
          <p:cNvSpPr/>
          <p:nvPr/>
        </p:nvSpPr>
        <p:spPr>
          <a:xfrm>
            <a:off x="2286000" y="4648200"/>
            <a:ext cx="5181600" cy="646331"/>
          </a:xfrm>
          <a:prstGeom prst="rect">
            <a:avLst/>
          </a:prstGeom>
        </p:spPr>
        <p:txBody>
          <a:bodyPr wrap="square">
            <a:spAutoFit/>
          </a:bodyPr>
          <a:lstStyle/>
          <a:p>
            <a:r>
              <a:rPr lang="en-GB" dirty="0" smtClean="0"/>
              <a:t>Figure </a:t>
            </a:r>
            <a:r>
              <a:rPr lang="en-GB" dirty="0"/>
              <a:t>1.6    :- Charge curve of Lithium –Ion </a:t>
            </a:r>
            <a:r>
              <a:rPr lang="en-GB" dirty="0" smtClean="0"/>
              <a:t>Battery</a:t>
            </a:r>
          </a:p>
          <a:p>
            <a:r>
              <a:rPr lang="en-US" dirty="0" smtClean="0"/>
              <a:t>   </a:t>
            </a:r>
            <a:endParaRPr lang="en-US" dirty="0"/>
          </a:p>
        </p:txBody>
      </p:sp>
    </p:spTree>
    <p:extLst>
      <p:ext uri="{BB962C8B-B14F-4D97-AF65-F5344CB8AC3E}">
        <p14:creationId xmlns:p14="http://schemas.microsoft.com/office/powerpoint/2010/main" val="1462352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35701"/>
            <a:ext cx="6629400" cy="400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81200" y="4343401"/>
            <a:ext cx="6096000" cy="369332"/>
          </a:xfrm>
          <a:prstGeom prst="rect">
            <a:avLst/>
          </a:prstGeom>
        </p:spPr>
        <p:txBody>
          <a:bodyPr wrap="square">
            <a:spAutoFit/>
          </a:bodyPr>
          <a:lstStyle/>
          <a:p>
            <a:r>
              <a:rPr lang="en-GB" dirty="0" smtClean="0"/>
              <a:t>         Figure   :-</a:t>
            </a:r>
            <a:r>
              <a:rPr lang="en-GB" dirty="0"/>
              <a:t>Discharge curve of Lithium–Ion Battery </a:t>
            </a:r>
            <a:endParaRPr lang="en-US" dirty="0"/>
          </a:p>
        </p:txBody>
      </p:sp>
    </p:spTree>
    <p:extLst>
      <p:ext uri="{BB962C8B-B14F-4D97-AF65-F5344CB8AC3E}">
        <p14:creationId xmlns:p14="http://schemas.microsoft.com/office/powerpoint/2010/main" val="3569387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620000" cy="2739211"/>
          </a:xfrm>
          <a:prstGeom prst="rect">
            <a:avLst/>
          </a:prstGeom>
        </p:spPr>
        <p:txBody>
          <a:bodyPr wrap="square">
            <a:spAutoFit/>
          </a:bodyPr>
          <a:lstStyle/>
          <a:p>
            <a:r>
              <a:rPr lang="en-GB" sz="1400" b="1" dirty="0"/>
              <a:t>PROBLEM STATEMENT-</a:t>
            </a:r>
          </a:p>
          <a:p>
            <a:pPr algn="just"/>
            <a:r>
              <a:rPr lang="en-GB" sz="1400" dirty="0"/>
              <a:t>To observe the SOC and charging current of different batteries in series and parallel combination with different loads using </a:t>
            </a:r>
            <a:r>
              <a:rPr lang="en-GB" sz="1400" dirty="0" err="1"/>
              <a:t>Matlab</a:t>
            </a:r>
            <a:r>
              <a:rPr lang="en-GB" sz="1400" dirty="0"/>
              <a:t> Simulink and </a:t>
            </a:r>
            <a:r>
              <a:rPr lang="en-GB" sz="1400" dirty="0" err="1"/>
              <a:t>Simscape</a:t>
            </a:r>
            <a:r>
              <a:rPr lang="en-GB" sz="1400" dirty="0"/>
              <a:t> .</a:t>
            </a:r>
          </a:p>
          <a:p>
            <a:r>
              <a:rPr lang="en-GB" sz="1400" b="1" dirty="0" smtClean="0"/>
              <a:t>OBJECTIVE</a:t>
            </a:r>
            <a:r>
              <a:rPr lang="en-GB" sz="1400" b="1" dirty="0"/>
              <a:t>–</a:t>
            </a:r>
          </a:p>
          <a:p>
            <a:r>
              <a:rPr lang="en-GB" sz="1400" dirty="0"/>
              <a:t>1. Identifying time duration while charging different batteries separately and in different combination.</a:t>
            </a:r>
          </a:p>
          <a:p>
            <a:r>
              <a:rPr lang="en-GB" sz="1400" dirty="0"/>
              <a:t>2. Identifying variation in charging current characteristics of different batteries .</a:t>
            </a:r>
          </a:p>
          <a:p>
            <a:pPr algn="just"/>
            <a:r>
              <a:rPr lang="en-GB" sz="1400" dirty="0"/>
              <a:t>3. Design and develop the circuit for display of SOC and charging current for different varying loads through simulation.</a:t>
            </a:r>
          </a:p>
          <a:p>
            <a:r>
              <a:rPr lang="en-GB" sz="1400" dirty="0"/>
              <a:t>4. </a:t>
            </a:r>
            <a:r>
              <a:rPr lang="en-GB" sz="1400" dirty="0" smtClean="0"/>
              <a:t> Experimentation </a:t>
            </a:r>
            <a:r>
              <a:rPr lang="en-GB" sz="1400" dirty="0"/>
              <a:t>and validation of results.</a:t>
            </a:r>
          </a:p>
          <a:p>
            <a:pPr marL="342900" indent="-342900">
              <a:buAutoNum type="arabicPeriod" startAt="5"/>
            </a:pPr>
            <a:r>
              <a:rPr lang="en-GB" sz="1400" dirty="0" smtClean="0"/>
              <a:t>Analysis </a:t>
            </a:r>
            <a:r>
              <a:rPr lang="en-GB" sz="1400" dirty="0"/>
              <a:t>of results</a:t>
            </a:r>
            <a:r>
              <a:rPr lang="en-GB" sz="1400" dirty="0" smtClean="0"/>
              <a:t>.</a:t>
            </a:r>
          </a:p>
          <a:p>
            <a:pPr marL="342900" indent="-342900">
              <a:buAutoNum type="arabicPeriod" startAt="5"/>
            </a:pPr>
            <a:endParaRPr lang="en-GB" dirty="0"/>
          </a:p>
        </p:txBody>
      </p:sp>
    </p:spTree>
    <p:extLst>
      <p:ext uri="{BB962C8B-B14F-4D97-AF65-F5344CB8AC3E}">
        <p14:creationId xmlns:p14="http://schemas.microsoft.com/office/powerpoint/2010/main" val="2389342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7848600" cy="3600986"/>
          </a:xfrm>
          <a:prstGeom prst="rect">
            <a:avLst/>
          </a:prstGeom>
        </p:spPr>
        <p:txBody>
          <a:bodyPr wrap="square">
            <a:spAutoFit/>
          </a:bodyPr>
          <a:lstStyle/>
          <a:p>
            <a:r>
              <a:rPr lang="en-US" sz="1400" b="1" u="sng" dirty="0"/>
              <a:t>RESULT &amp; DISCUSSION:-</a:t>
            </a:r>
            <a:endParaRPr lang="en-US" sz="1400" dirty="0"/>
          </a:p>
          <a:p>
            <a:pPr algn="just"/>
            <a:r>
              <a:rPr lang="en-US" sz="1400" dirty="0"/>
              <a:t>The simulation of Lead –Acid and Lithium –Ion is done separately and also their series and parallel combination </a:t>
            </a:r>
            <a:r>
              <a:rPr lang="en-US" sz="1400" dirty="0" err="1"/>
              <a:t>i.e</a:t>
            </a:r>
            <a:r>
              <a:rPr lang="en-US" sz="1400" dirty="0"/>
              <a:t> not only lead with lead and lithium with lithium ion is done but also intermixing of two different batteries is also done </a:t>
            </a:r>
            <a:r>
              <a:rPr lang="en-US" sz="1400" dirty="0" err="1"/>
              <a:t>i.e</a:t>
            </a:r>
            <a:r>
              <a:rPr lang="en-US" sz="1400" dirty="0"/>
              <a:t> lead with lithium ion with both series and parallel </a:t>
            </a:r>
            <a:r>
              <a:rPr lang="en-US" sz="1400" dirty="0" err="1"/>
              <a:t>combinatiom</a:t>
            </a:r>
            <a:r>
              <a:rPr lang="en-US" sz="1400" dirty="0"/>
              <a:t> is simulated and their results both through display and waveform characteristics is obtained which depicts their peculiar charging current characteristics  specially when intermixing is done with two different batteries. Finally their separate tables are made showcasing the state of charge with time duration </a:t>
            </a:r>
            <a:r>
              <a:rPr lang="en-US" sz="1400" dirty="0" smtClean="0"/>
              <a:t>.</a:t>
            </a:r>
          </a:p>
          <a:p>
            <a:pPr algn="just"/>
            <a:r>
              <a:rPr lang="en-US" sz="1400" b="1" u="sng" dirty="0" smtClean="0"/>
              <a:t>Lead acid battery charging:</a:t>
            </a:r>
          </a:p>
          <a:p>
            <a:pPr algn="just"/>
            <a:endParaRPr lang="en-US" sz="1400" b="1" u="sng" dirty="0" smtClean="0"/>
          </a:p>
          <a:p>
            <a:pPr algn="just"/>
            <a:r>
              <a:rPr lang="en-US" sz="1400" b="1" dirty="0" smtClean="0"/>
              <a:t>. </a:t>
            </a:r>
            <a:r>
              <a:rPr lang="en-US" sz="1400" dirty="0" smtClean="0"/>
              <a:t>DC voltage </a:t>
            </a:r>
            <a:r>
              <a:rPr lang="en-US" sz="1400" dirty="0" err="1" smtClean="0"/>
              <a:t>sourcs</a:t>
            </a:r>
            <a:r>
              <a:rPr lang="en-US" sz="1400" dirty="0" smtClean="0"/>
              <a:t>:-  12 volt</a:t>
            </a:r>
          </a:p>
          <a:p>
            <a:pPr algn="just"/>
            <a:r>
              <a:rPr lang="en-US" sz="1400" b="1" dirty="0" smtClean="0"/>
              <a:t>.</a:t>
            </a:r>
            <a:r>
              <a:rPr lang="en-US" sz="1400" dirty="0" smtClean="0"/>
              <a:t> Lead acid nominal voltage:- 7.2 volt</a:t>
            </a:r>
          </a:p>
          <a:p>
            <a:pPr algn="just"/>
            <a:r>
              <a:rPr lang="en-US" sz="1400" b="1" dirty="0" smtClean="0"/>
              <a:t>.</a:t>
            </a:r>
            <a:r>
              <a:rPr lang="en-US" sz="1400" dirty="0" smtClean="0"/>
              <a:t> Rated capacity:- 95 Ah</a:t>
            </a:r>
          </a:p>
          <a:p>
            <a:pPr algn="just"/>
            <a:r>
              <a:rPr lang="en-US" sz="1400" b="1" dirty="0" smtClean="0"/>
              <a:t>.</a:t>
            </a:r>
            <a:r>
              <a:rPr lang="en-US" sz="1400" dirty="0" smtClean="0"/>
              <a:t> Initial state of charge:- 45%</a:t>
            </a:r>
          </a:p>
          <a:p>
            <a:pPr algn="just"/>
            <a:r>
              <a:rPr lang="en-US" sz="1400" b="1" dirty="0" smtClean="0"/>
              <a:t>.</a:t>
            </a:r>
            <a:r>
              <a:rPr lang="en-US" sz="1400" dirty="0" smtClean="0"/>
              <a:t> Battery response time:- 30 seconds</a:t>
            </a:r>
          </a:p>
          <a:p>
            <a:pPr algn="just"/>
            <a:endParaRPr lang="en-US" dirty="0"/>
          </a:p>
        </p:txBody>
      </p:sp>
    </p:spTree>
    <p:extLst>
      <p:ext uri="{BB962C8B-B14F-4D97-AF65-F5344CB8AC3E}">
        <p14:creationId xmlns:p14="http://schemas.microsoft.com/office/powerpoint/2010/main" val="2932909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609600" y="762000"/>
            <a:ext cx="8153400" cy="4572000"/>
          </a:xfrm>
          <a:prstGeom prst="rect">
            <a:avLst/>
          </a:prstGeom>
        </p:spPr>
      </p:pic>
      <p:sp>
        <p:nvSpPr>
          <p:cNvPr id="3" name="TextBox 2"/>
          <p:cNvSpPr txBox="1"/>
          <p:nvPr/>
        </p:nvSpPr>
        <p:spPr>
          <a:xfrm>
            <a:off x="609600" y="5791200"/>
            <a:ext cx="8153400" cy="338554"/>
          </a:xfrm>
          <a:prstGeom prst="rect">
            <a:avLst/>
          </a:prstGeom>
          <a:noFill/>
        </p:spPr>
        <p:txBody>
          <a:bodyPr wrap="square" rtlCol="0">
            <a:spAutoFit/>
          </a:bodyPr>
          <a:lstStyle/>
          <a:p>
            <a:r>
              <a:rPr lang="en-US" sz="1600" b="1" u="sng" dirty="0" smtClean="0"/>
              <a:t>         CIRCUIT </a:t>
            </a:r>
            <a:r>
              <a:rPr lang="en-US" sz="1600" b="1" u="sng" dirty="0"/>
              <a:t>DIAGRAM OF LEAD-ACID BATTERY CHARGING FOR 425 SECONDS</a:t>
            </a:r>
            <a:endParaRPr lang="en-US" sz="1600" dirty="0"/>
          </a:p>
        </p:txBody>
      </p:sp>
      <p:sp>
        <p:nvSpPr>
          <p:cNvPr id="4" name="TextBox 3"/>
          <p:cNvSpPr txBox="1"/>
          <p:nvPr/>
        </p:nvSpPr>
        <p:spPr>
          <a:xfrm>
            <a:off x="381000" y="0"/>
            <a:ext cx="8763000" cy="338554"/>
          </a:xfrm>
          <a:prstGeom prst="rect">
            <a:avLst/>
          </a:prstGeom>
          <a:noFill/>
        </p:spPr>
        <p:txBody>
          <a:bodyPr wrap="square" rtlCol="0">
            <a:spAutoFit/>
          </a:bodyPr>
          <a:lstStyle/>
          <a:p>
            <a:r>
              <a:rPr lang="en-US" sz="1600" b="1" u="sng" dirty="0"/>
              <a:t>SERIES COMBINATION OF LEAD ACID BATTERIES CHARGING</a:t>
            </a:r>
            <a:endParaRPr lang="en-US" sz="1600" dirty="0"/>
          </a:p>
        </p:txBody>
      </p:sp>
    </p:spTree>
    <p:extLst>
      <p:ext uri="{BB962C8B-B14F-4D97-AF65-F5344CB8AC3E}">
        <p14:creationId xmlns:p14="http://schemas.microsoft.com/office/powerpoint/2010/main" val="200290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4724401"/>
          </a:xfrm>
          <a:prstGeom prst="rect">
            <a:avLst/>
          </a:prstGeom>
        </p:spPr>
      </p:pic>
      <p:sp>
        <p:nvSpPr>
          <p:cNvPr id="3" name="TextBox 2"/>
          <p:cNvSpPr txBox="1"/>
          <p:nvPr/>
        </p:nvSpPr>
        <p:spPr>
          <a:xfrm>
            <a:off x="381000" y="5105400"/>
            <a:ext cx="8686800" cy="338554"/>
          </a:xfrm>
          <a:prstGeom prst="rect">
            <a:avLst/>
          </a:prstGeom>
          <a:noFill/>
        </p:spPr>
        <p:txBody>
          <a:bodyPr wrap="square" rtlCol="0">
            <a:spAutoFit/>
          </a:bodyPr>
          <a:lstStyle/>
          <a:p>
            <a:r>
              <a:rPr lang="en-US" sz="1600" b="1" u="sng" dirty="0"/>
              <a:t>SOC &amp; CURRENT WAVEFORM OF LEAD ACID BATTERY CHARGING FOR 425 SECONDS</a:t>
            </a:r>
            <a:endParaRPr lang="en-US" sz="1600" dirty="0"/>
          </a:p>
        </p:txBody>
      </p:sp>
    </p:spTree>
    <p:extLst>
      <p:ext uri="{BB962C8B-B14F-4D97-AF65-F5344CB8AC3E}">
        <p14:creationId xmlns:p14="http://schemas.microsoft.com/office/powerpoint/2010/main" val="2088988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0055"/>
            <a:ext cx="8534400" cy="1661993"/>
          </a:xfrm>
          <a:prstGeom prst="rect">
            <a:avLst/>
          </a:prstGeom>
          <a:noFill/>
        </p:spPr>
        <p:txBody>
          <a:bodyPr wrap="square" rtlCol="0">
            <a:spAutoFit/>
          </a:bodyPr>
          <a:lstStyle/>
          <a:p>
            <a:pPr algn="just"/>
            <a:r>
              <a:rPr lang="en-US" b="1" u="sng" dirty="0" smtClean="0"/>
              <a:t>Lithium Ion </a:t>
            </a:r>
            <a:r>
              <a:rPr lang="en-US" b="1" u="sng" dirty="0"/>
              <a:t>battery charging:</a:t>
            </a:r>
          </a:p>
          <a:p>
            <a:pPr algn="just"/>
            <a:endParaRPr lang="en-US" b="1" u="sng" dirty="0"/>
          </a:p>
          <a:p>
            <a:pPr algn="just"/>
            <a:r>
              <a:rPr lang="en-US" sz="1600" b="1" dirty="0"/>
              <a:t>. </a:t>
            </a:r>
            <a:r>
              <a:rPr lang="en-US" sz="1600" dirty="0"/>
              <a:t>DC voltage </a:t>
            </a:r>
            <a:r>
              <a:rPr lang="en-US" sz="1600" dirty="0" err="1"/>
              <a:t>sourcs</a:t>
            </a:r>
            <a:r>
              <a:rPr lang="en-US" sz="1600" dirty="0"/>
              <a:t>:-  12 </a:t>
            </a:r>
            <a:r>
              <a:rPr lang="en-US" sz="1600" dirty="0" smtClean="0"/>
              <a:t>volt      </a:t>
            </a:r>
            <a:r>
              <a:rPr lang="en-US" sz="1600" b="1" dirty="0" smtClean="0"/>
              <a:t>.</a:t>
            </a:r>
            <a:r>
              <a:rPr lang="en-US" sz="1600" dirty="0" smtClean="0"/>
              <a:t> </a:t>
            </a:r>
            <a:r>
              <a:rPr lang="en-US" sz="1600" dirty="0"/>
              <a:t>Lead acid nominal voltage:- 7.2 volt</a:t>
            </a:r>
          </a:p>
          <a:p>
            <a:pPr algn="just"/>
            <a:r>
              <a:rPr lang="en-US" sz="1600" b="1" dirty="0"/>
              <a:t>.</a:t>
            </a:r>
            <a:r>
              <a:rPr lang="en-US" sz="1600" dirty="0"/>
              <a:t> Rated capacity:- </a:t>
            </a:r>
            <a:r>
              <a:rPr lang="en-US" sz="1600" dirty="0" smtClean="0"/>
              <a:t>55 Ah   </a:t>
            </a:r>
            <a:r>
              <a:rPr lang="en-US" sz="1600" b="1" dirty="0" smtClean="0"/>
              <a:t>.</a:t>
            </a:r>
            <a:r>
              <a:rPr lang="en-US" sz="1600" dirty="0" smtClean="0"/>
              <a:t> </a:t>
            </a:r>
            <a:r>
              <a:rPr lang="en-US" sz="1600" dirty="0"/>
              <a:t>Initial state of charge:- 45</a:t>
            </a:r>
            <a:r>
              <a:rPr lang="en-US" sz="1600" dirty="0" smtClean="0"/>
              <a:t>%   </a:t>
            </a:r>
            <a:r>
              <a:rPr lang="en-US" sz="1600" b="1" dirty="0" smtClean="0"/>
              <a:t>.</a:t>
            </a:r>
            <a:r>
              <a:rPr lang="en-US" sz="1600" dirty="0" smtClean="0"/>
              <a:t> </a:t>
            </a:r>
            <a:r>
              <a:rPr lang="en-US" sz="1600" dirty="0"/>
              <a:t>Battery response time:- 30 seconds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58975"/>
            <a:ext cx="8534400"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480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229600" cy="3385542"/>
          </a:xfrm>
          <a:prstGeom prst="rect">
            <a:avLst/>
          </a:prstGeom>
        </p:spPr>
        <p:txBody>
          <a:bodyPr wrap="square">
            <a:spAutoFit/>
          </a:bodyPr>
          <a:lstStyle/>
          <a:p>
            <a:pPr algn="just"/>
            <a:endParaRPr lang="en-GB" dirty="0" smtClean="0"/>
          </a:p>
          <a:p>
            <a:pPr algn="just"/>
            <a:r>
              <a:rPr lang="en-GB" sz="1400" dirty="0" smtClean="0"/>
              <a:t>Earlier </a:t>
            </a:r>
            <a:r>
              <a:rPr lang="en-GB" sz="1400" dirty="0"/>
              <a:t>Lead Acid batteries were available and used widely since Lithium Ion batteries were not discovered .The Lead Acid are still used since they have low cost of initial investment and have low specific energy and are capable of high discharge rates . When Lithium Ion batteries came into practice , they were found to be having light weight , able to provide constant power ,are temperature tolerant and charging is fast and safe .Though Lead Acid battery are cheap in initial investment but lithium Ion battery although costly requires less investment and service </a:t>
            </a:r>
            <a:r>
              <a:rPr lang="en-GB" sz="1400" dirty="0" smtClean="0"/>
              <a:t>.</a:t>
            </a:r>
          </a:p>
          <a:p>
            <a:pPr algn="just"/>
            <a:r>
              <a:rPr lang="en-US" sz="1400" dirty="0"/>
              <a:t> Since </a:t>
            </a:r>
            <a:r>
              <a:rPr lang="en-US" sz="1400" dirty="0" err="1"/>
              <a:t>nowdays</a:t>
            </a:r>
            <a:r>
              <a:rPr lang="en-US" sz="1400" dirty="0"/>
              <a:t> both batteries intermixed charging is used . The mobile charging is done in car itself. The car charged from lead acid or lithium ion depends upon type of battery used . Whereas mobile has lithium ion battery . So when mobile charging is  done in car , there is intermixing of two batteries. And so a study </a:t>
            </a:r>
            <a:r>
              <a:rPr lang="en-US" sz="1400" dirty="0" err="1"/>
              <a:t>forcasing</a:t>
            </a:r>
            <a:r>
              <a:rPr lang="en-US" sz="1400" dirty="0"/>
              <a:t> the characteristics nature in regards to charging and discharging regimes </a:t>
            </a:r>
            <a:r>
              <a:rPr lang="en-US" sz="1400" dirty="0" err="1"/>
              <a:t>i.e</a:t>
            </a:r>
            <a:r>
              <a:rPr lang="en-US" sz="1400" dirty="0"/>
              <a:t> state of charge and current </a:t>
            </a:r>
            <a:r>
              <a:rPr lang="en-US" sz="1400" dirty="0" err="1"/>
              <a:t>naturehood</a:t>
            </a:r>
            <a:r>
              <a:rPr lang="en-US" sz="1400" dirty="0"/>
              <a:t> during these period is </a:t>
            </a:r>
            <a:r>
              <a:rPr lang="en-US" sz="1400" dirty="0" err="1"/>
              <a:t>envitable</a:t>
            </a:r>
            <a:r>
              <a:rPr lang="en-US" sz="1400" dirty="0"/>
              <a:t> . So now we are charging Lithium Ion battery with Lead Acid or Lithium Ion or vice –versa </a:t>
            </a:r>
            <a:r>
              <a:rPr lang="en-US" sz="1400" dirty="0" smtClean="0"/>
              <a:t>.</a:t>
            </a:r>
            <a:endParaRPr lang="en-US" sz="1400" dirty="0"/>
          </a:p>
        </p:txBody>
      </p:sp>
    </p:spTree>
    <p:extLst>
      <p:ext uri="{BB962C8B-B14F-4D97-AF65-F5344CB8AC3E}">
        <p14:creationId xmlns:p14="http://schemas.microsoft.com/office/powerpoint/2010/main" val="3577972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5187950"/>
            <a:ext cx="9067800" cy="658642"/>
          </a:xfrm>
          <a:prstGeom prst="rect">
            <a:avLst/>
          </a:prstGeom>
          <a:noFill/>
        </p:spPr>
        <p:txBody>
          <a:bodyPr wrap="square" rtlCol="0">
            <a:spAutoFit/>
          </a:bodyPr>
          <a:lstStyle/>
          <a:p>
            <a:pPr>
              <a:lnSpc>
                <a:spcPct val="115000"/>
              </a:lnSpc>
              <a:spcAft>
                <a:spcPts val="1000"/>
              </a:spcAft>
            </a:pPr>
            <a:r>
              <a:rPr lang="en-US" sz="1600" b="1" u="sng" dirty="0">
                <a:ea typeface="Calibri"/>
                <a:cs typeface="Times New Roman"/>
              </a:rPr>
              <a:t>SOC &amp; CURRENT WAVEFORM OF LITHIUM ION BATTERY CHARGING FOR 135 SECONDS IS CAPTURED AND DISPLAYED FOR BETTER OBSERVATION </a:t>
            </a:r>
            <a:endParaRPr lang="en-US" sz="1600" dirty="0">
              <a:ea typeface="Calibri"/>
              <a:cs typeface="Times New Roman"/>
            </a:endParaRPr>
          </a:p>
        </p:txBody>
      </p:sp>
    </p:spTree>
    <p:extLst>
      <p:ext uri="{BB962C8B-B14F-4D97-AF65-F5344CB8AC3E}">
        <p14:creationId xmlns:p14="http://schemas.microsoft.com/office/powerpoint/2010/main" val="499698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5910943"/>
            <a:ext cx="8382000" cy="584775"/>
          </a:xfrm>
          <a:prstGeom prst="rect">
            <a:avLst/>
          </a:prstGeom>
          <a:noFill/>
        </p:spPr>
        <p:txBody>
          <a:bodyPr wrap="square" rtlCol="0">
            <a:spAutoFit/>
          </a:bodyPr>
          <a:lstStyle/>
          <a:p>
            <a:r>
              <a:rPr lang="en-US" sz="1600" b="1" u="sng" dirty="0"/>
              <a:t>FIGURE </a:t>
            </a:r>
            <a:r>
              <a:rPr lang="en-US" sz="1600" b="1" u="sng" dirty="0" smtClean="0"/>
              <a:t>:-  </a:t>
            </a:r>
            <a:r>
              <a:rPr lang="en-US" sz="1600" b="1" u="sng" dirty="0"/>
              <a:t>CIRCUIT DIAGRAM OF LEAD-ACID &amp; LEAD-ACID BATTERY SERIES CHARGING FOR 1 HOUR</a:t>
            </a:r>
            <a:endParaRPr lang="en-US" sz="1600" dirty="0"/>
          </a:p>
        </p:txBody>
      </p:sp>
      <p:sp>
        <p:nvSpPr>
          <p:cNvPr id="3" name="TextBox 2"/>
          <p:cNvSpPr txBox="1"/>
          <p:nvPr/>
        </p:nvSpPr>
        <p:spPr>
          <a:xfrm>
            <a:off x="76200" y="0"/>
            <a:ext cx="8686800" cy="1354217"/>
          </a:xfrm>
          <a:prstGeom prst="rect">
            <a:avLst/>
          </a:prstGeom>
          <a:noFill/>
        </p:spPr>
        <p:txBody>
          <a:bodyPr wrap="square" rtlCol="0">
            <a:spAutoFit/>
          </a:bodyPr>
          <a:lstStyle/>
          <a:p>
            <a:r>
              <a:rPr lang="en-US" b="1" u="sng" dirty="0" smtClean="0"/>
              <a:t>                        SERIES </a:t>
            </a:r>
            <a:r>
              <a:rPr lang="en-US" b="1" u="sng" dirty="0"/>
              <a:t>COMBINATION OF LEAD ACID BATTERIES </a:t>
            </a:r>
            <a:r>
              <a:rPr lang="en-US" b="1" u="sng" dirty="0" smtClean="0"/>
              <a:t>CHARGING</a:t>
            </a:r>
          </a:p>
          <a:p>
            <a:pPr algn="just"/>
            <a:r>
              <a:rPr lang="en-US" sz="1600" b="1" dirty="0" smtClean="0"/>
              <a:t>.</a:t>
            </a:r>
            <a:r>
              <a:rPr lang="en-US" sz="1600" dirty="0" smtClean="0"/>
              <a:t> DC Voltage Source = 30 Volt  </a:t>
            </a:r>
            <a:r>
              <a:rPr lang="en-US" sz="1600" b="1" dirty="0"/>
              <a:t>.</a:t>
            </a:r>
            <a:r>
              <a:rPr lang="en-US" sz="1600" dirty="0"/>
              <a:t> Lead acid nominal voltage:- 7.2 volt</a:t>
            </a:r>
          </a:p>
          <a:p>
            <a:pPr algn="just"/>
            <a:r>
              <a:rPr lang="en-US" sz="1600" b="1" dirty="0"/>
              <a:t>.</a:t>
            </a:r>
            <a:r>
              <a:rPr lang="en-US" sz="1600" dirty="0"/>
              <a:t> Rated capacity:- </a:t>
            </a:r>
            <a:r>
              <a:rPr lang="en-US" sz="1600" dirty="0" smtClean="0"/>
              <a:t>55 </a:t>
            </a:r>
            <a:r>
              <a:rPr lang="en-US" sz="1600" dirty="0"/>
              <a:t>Ah   </a:t>
            </a:r>
            <a:r>
              <a:rPr lang="en-US" sz="1600" b="1" dirty="0"/>
              <a:t>.</a:t>
            </a:r>
            <a:r>
              <a:rPr lang="en-US" sz="1600" dirty="0"/>
              <a:t> Initial state of charge:- 45%   </a:t>
            </a:r>
            <a:r>
              <a:rPr lang="en-US" sz="1600" b="1" dirty="0"/>
              <a:t>.</a:t>
            </a:r>
            <a:r>
              <a:rPr lang="en-US" sz="1600" dirty="0"/>
              <a:t> Battery response time:- 30 seconds</a:t>
            </a:r>
          </a:p>
          <a:p>
            <a:endParaRPr lang="en-US" sz="1600" dirty="0"/>
          </a:p>
        </p:txBody>
      </p:sp>
    </p:spTree>
    <p:extLst>
      <p:ext uri="{BB962C8B-B14F-4D97-AF65-F5344CB8AC3E}">
        <p14:creationId xmlns:p14="http://schemas.microsoft.com/office/powerpoint/2010/main" val="975613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99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4999039"/>
            <a:ext cx="8991600" cy="861774"/>
          </a:xfrm>
          <a:prstGeom prst="rect">
            <a:avLst/>
          </a:prstGeom>
          <a:noFill/>
        </p:spPr>
        <p:txBody>
          <a:bodyPr wrap="square" rtlCol="0">
            <a:spAutoFit/>
          </a:bodyPr>
          <a:lstStyle/>
          <a:p>
            <a:r>
              <a:rPr lang="en-US" sz="1600" b="1" u="sng" dirty="0" smtClean="0"/>
              <a:t>Figure:- </a:t>
            </a:r>
            <a:r>
              <a:rPr lang="en-US" sz="1600" b="1" u="sng" dirty="0"/>
              <a:t>SOC &amp; CURRENT WAVEFORMM OF LEAD ACID &amp; LEAD ACID BATTERY SERIES CHARGING</a:t>
            </a:r>
            <a:endParaRPr lang="en-US" sz="1600" dirty="0"/>
          </a:p>
          <a:p>
            <a:endParaRPr lang="en-US" dirty="0"/>
          </a:p>
        </p:txBody>
      </p:sp>
    </p:spTree>
    <p:extLst>
      <p:ext uri="{BB962C8B-B14F-4D97-AF65-F5344CB8AC3E}">
        <p14:creationId xmlns:p14="http://schemas.microsoft.com/office/powerpoint/2010/main" val="2665079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839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5562600"/>
            <a:ext cx="8991600" cy="861774"/>
          </a:xfrm>
          <a:prstGeom prst="rect">
            <a:avLst/>
          </a:prstGeom>
          <a:noFill/>
        </p:spPr>
        <p:txBody>
          <a:bodyPr wrap="square" rtlCol="0">
            <a:spAutoFit/>
          </a:bodyPr>
          <a:lstStyle/>
          <a:p>
            <a:r>
              <a:rPr lang="en-US" sz="1600" b="1" u="sng" dirty="0"/>
              <a:t>CIRCUIT DIAGRAM  OF LEAD ACID BATTERY CONNECTED IN SERIES WITH LITHIUM ION  BATTERY FOR 1 HOUR</a:t>
            </a:r>
            <a:endParaRPr lang="en-US" sz="1600" dirty="0"/>
          </a:p>
          <a:p>
            <a:endParaRPr lang="en-US" dirty="0"/>
          </a:p>
        </p:txBody>
      </p:sp>
      <p:sp>
        <p:nvSpPr>
          <p:cNvPr id="3" name="TextBox 2"/>
          <p:cNvSpPr txBox="1"/>
          <p:nvPr/>
        </p:nvSpPr>
        <p:spPr>
          <a:xfrm>
            <a:off x="152400" y="1"/>
            <a:ext cx="8763000" cy="1384995"/>
          </a:xfrm>
          <a:prstGeom prst="rect">
            <a:avLst/>
          </a:prstGeom>
          <a:noFill/>
        </p:spPr>
        <p:txBody>
          <a:bodyPr wrap="square" rtlCol="0">
            <a:spAutoFit/>
          </a:bodyPr>
          <a:lstStyle/>
          <a:p>
            <a:r>
              <a:rPr lang="en-US" b="1" u="sng" dirty="0"/>
              <a:t>SERIES COMBINATION  OF LITHIUM ION-LEAD ACID BATTERIES </a:t>
            </a:r>
            <a:r>
              <a:rPr lang="en-US" b="1" u="sng" dirty="0" smtClean="0"/>
              <a:t>CHARGING</a:t>
            </a:r>
          </a:p>
          <a:p>
            <a:pPr algn="just"/>
            <a:r>
              <a:rPr lang="en-US" sz="1600" dirty="0"/>
              <a:t>DC Voltage Source = 30 Volt  </a:t>
            </a:r>
            <a:r>
              <a:rPr lang="en-US" sz="1600" b="1" dirty="0"/>
              <a:t>.</a:t>
            </a:r>
            <a:r>
              <a:rPr lang="en-US" sz="1600" dirty="0"/>
              <a:t> Lead acid </a:t>
            </a:r>
            <a:r>
              <a:rPr lang="en-US" sz="1600" dirty="0" smtClean="0"/>
              <a:t>and Lithium –Ion nominal </a:t>
            </a:r>
            <a:r>
              <a:rPr lang="en-US" sz="1600" dirty="0"/>
              <a:t>voltage:- 7.2 volt</a:t>
            </a:r>
          </a:p>
          <a:p>
            <a:pPr algn="just"/>
            <a:r>
              <a:rPr lang="en-US" sz="1600" b="1" dirty="0"/>
              <a:t>.</a:t>
            </a:r>
            <a:r>
              <a:rPr lang="en-US" sz="1600" dirty="0"/>
              <a:t> Rated capacity:- 55 Ah   </a:t>
            </a:r>
            <a:r>
              <a:rPr lang="en-US" sz="1600" b="1" dirty="0"/>
              <a:t>.</a:t>
            </a:r>
            <a:r>
              <a:rPr lang="en-US" sz="1600" dirty="0"/>
              <a:t> Initial state of charge:- 45%   </a:t>
            </a:r>
            <a:r>
              <a:rPr lang="en-US" sz="1600" b="1" dirty="0"/>
              <a:t>.</a:t>
            </a:r>
            <a:r>
              <a:rPr lang="en-US" sz="1600" dirty="0"/>
              <a:t> Battery response time:- 30 seconds</a:t>
            </a:r>
          </a:p>
          <a:p>
            <a:r>
              <a:rPr lang="en-US" b="1" u="sng" dirty="0" smtClean="0"/>
              <a:t> </a:t>
            </a:r>
            <a:endParaRPr lang="en-US" dirty="0"/>
          </a:p>
        </p:txBody>
      </p:sp>
    </p:spTree>
    <p:extLst>
      <p:ext uri="{BB962C8B-B14F-4D97-AF65-F5344CB8AC3E}">
        <p14:creationId xmlns:p14="http://schemas.microsoft.com/office/powerpoint/2010/main" val="1388974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915399" cy="392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5334000"/>
            <a:ext cx="8839199" cy="584775"/>
          </a:xfrm>
          <a:prstGeom prst="rect">
            <a:avLst/>
          </a:prstGeom>
          <a:noFill/>
        </p:spPr>
        <p:txBody>
          <a:bodyPr wrap="square" rtlCol="0">
            <a:spAutoFit/>
          </a:bodyPr>
          <a:lstStyle/>
          <a:p>
            <a:r>
              <a:rPr lang="en-US" sz="1600" b="1" u="sng" dirty="0"/>
              <a:t>FIGURE </a:t>
            </a:r>
            <a:r>
              <a:rPr lang="en-US" sz="1600" b="1" u="sng" dirty="0" smtClean="0"/>
              <a:t>:-</a:t>
            </a:r>
            <a:r>
              <a:rPr lang="en-US" sz="1600" b="1" u="sng" dirty="0"/>
              <a:t>SOC &amp; CURRENT WAVEFORM OF LEAD ACID BATTERY CONNECTED SERIESWITHLITHIUM ION  BATTERY FOR 1 HOUR</a:t>
            </a:r>
            <a:endParaRPr lang="en-US" sz="1600" dirty="0"/>
          </a:p>
        </p:txBody>
      </p:sp>
    </p:spTree>
    <p:extLst>
      <p:ext uri="{BB962C8B-B14F-4D97-AF65-F5344CB8AC3E}">
        <p14:creationId xmlns:p14="http://schemas.microsoft.com/office/powerpoint/2010/main" val="107301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915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5486400"/>
            <a:ext cx="8686800" cy="861774"/>
          </a:xfrm>
          <a:prstGeom prst="rect">
            <a:avLst/>
          </a:prstGeom>
          <a:noFill/>
        </p:spPr>
        <p:txBody>
          <a:bodyPr wrap="square" rtlCol="0">
            <a:spAutoFit/>
          </a:bodyPr>
          <a:lstStyle/>
          <a:p>
            <a:r>
              <a:rPr lang="en-US" sz="1600" b="1" u="sng" dirty="0"/>
              <a:t>FIGURE </a:t>
            </a:r>
            <a:r>
              <a:rPr lang="en-US" sz="1600" b="1" u="sng" dirty="0" smtClean="0"/>
              <a:t>:-</a:t>
            </a:r>
            <a:r>
              <a:rPr lang="en-US" sz="1600" b="1" u="sng" dirty="0"/>
              <a:t>CIRCUIT DIAGRAM  OF LITHIUM ION </a:t>
            </a:r>
            <a:r>
              <a:rPr lang="en-US" sz="1600" b="1" u="sng" dirty="0" smtClean="0"/>
              <a:t>BATTY </a:t>
            </a:r>
            <a:r>
              <a:rPr lang="en-US" sz="1600" b="1" u="sng" dirty="0"/>
              <a:t>CONNECTED IN SERIES WITH LITHIUM ION  BATTERY FOR 1 HOUR</a:t>
            </a:r>
            <a:endParaRPr lang="en-US" sz="1600" dirty="0"/>
          </a:p>
          <a:p>
            <a:endParaRPr lang="en-US" dirty="0"/>
          </a:p>
        </p:txBody>
      </p:sp>
      <p:sp>
        <p:nvSpPr>
          <p:cNvPr id="3" name="TextBox 2"/>
          <p:cNvSpPr txBox="1"/>
          <p:nvPr/>
        </p:nvSpPr>
        <p:spPr>
          <a:xfrm>
            <a:off x="228600" y="152400"/>
            <a:ext cx="8686800" cy="1384995"/>
          </a:xfrm>
          <a:prstGeom prst="rect">
            <a:avLst/>
          </a:prstGeom>
          <a:noFill/>
        </p:spPr>
        <p:txBody>
          <a:bodyPr wrap="square" rtlCol="0">
            <a:spAutoFit/>
          </a:bodyPr>
          <a:lstStyle/>
          <a:p>
            <a:r>
              <a:rPr lang="en-US" b="1" u="sng" dirty="0"/>
              <a:t>LITHIUM ION-LITHIUM ION SERIES </a:t>
            </a:r>
            <a:r>
              <a:rPr lang="en-US" b="1" u="sng" dirty="0" smtClean="0"/>
              <a:t>CHARGING </a:t>
            </a:r>
          </a:p>
          <a:p>
            <a:pPr algn="just"/>
            <a:r>
              <a:rPr lang="en-US" sz="1600" dirty="0"/>
              <a:t>DC Voltage Source = 30 Volt  </a:t>
            </a:r>
            <a:r>
              <a:rPr lang="en-US" sz="1600" b="1" dirty="0"/>
              <a:t>.</a:t>
            </a:r>
            <a:r>
              <a:rPr lang="en-US" sz="1600" dirty="0"/>
              <a:t> </a:t>
            </a:r>
            <a:r>
              <a:rPr lang="en-US" sz="1600" dirty="0" smtClean="0"/>
              <a:t>Lithium </a:t>
            </a:r>
            <a:r>
              <a:rPr lang="en-US" sz="1600" dirty="0"/>
              <a:t>–Ion nominal voltage:- 7.2 volt</a:t>
            </a:r>
          </a:p>
          <a:p>
            <a:pPr algn="just"/>
            <a:r>
              <a:rPr lang="en-US" sz="1600" b="1" dirty="0"/>
              <a:t>.</a:t>
            </a:r>
            <a:r>
              <a:rPr lang="en-US" sz="1600" dirty="0"/>
              <a:t> Rated capacity:- 55 Ah  </a:t>
            </a:r>
            <a:r>
              <a:rPr lang="en-US" sz="1600" b="1" dirty="0" smtClean="0"/>
              <a:t>.</a:t>
            </a:r>
            <a:r>
              <a:rPr lang="en-US" sz="1600" dirty="0" smtClean="0"/>
              <a:t> </a:t>
            </a:r>
            <a:r>
              <a:rPr lang="en-US" sz="1600" dirty="0"/>
              <a:t>Initial state of charge:- 45%   </a:t>
            </a:r>
            <a:r>
              <a:rPr lang="en-US" sz="1600" b="1" dirty="0"/>
              <a:t>.</a:t>
            </a:r>
            <a:r>
              <a:rPr lang="en-US" sz="1600" dirty="0"/>
              <a:t> Battery response time:- 30 seconds</a:t>
            </a:r>
          </a:p>
          <a:p>
            <a:endParaRPr lang="en-US" dirty="0"/>
          </a:p>
        </p:txBody>
      </p:sp>
    </p:spTree>
    <p:extLst>
      <p:ext uri="{BB962C8B-B14F-4D97-AF65-F5344CB8AC3E}">
        <p14:creationId xmlns:p14="http://schemas.microsoft.com/office/powerpoint/2010/main" val="3404720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906779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5562600"/>
            <a:ext cx="8686800" cy="861774"/>
          </a:xfrm>
          <a:prstGeom prst="rect">
            <a:avLst/>
          </a:prstGeom>
          <a:noFill/>
        </p:spPr>
        <p:txBody>
          <a:bodyPr wrap="square" rtlCol="0">
            <a:spAutoFit/>
          </a:bodyPr>
          <a:lstStyle/>
          <a:p>
            <a:r>
              <a:rPr lang="en-US" sz="1600" b="1" u="sng" dirty="0" smtClean="0"/>
              <a:t>FIGURE:-</a:t>
            </a:r>
            <a:r>
              <a:rPr lang="en-US" sz="1600" b="1" u="sng" dirty="0"/>
              <a:t>SOC &amp; CURRENT WAVEFORM OF LITHIUM ION  BATTERY CONNECTED </a:t>
            </a:r>
            <a:r>
              <a:rPr lang="en-US" sz="1600" b="1" u="sng" dirty="0" smtClean="0"/>
              <a:t> IN SERIES WITH LITHIUM </a:t>
            </a:r>
            <a:r>
              <a:rPr lang="en-US" sz="1600" b="1" u="sng" dirty="0"/>
              <a:t>ION  BATTERY FOR 1 HOUR</a:t>
            </a:r>
            <a:endParaRPr lang="en-US" sz="1600" dirty="0"/>
          </a:p>
          <a:p>
            <a:endParaRPr lang="en-US" dirty="0"/>
          </a:p>
        </p:txBody>
      </p:sp>
    </p:spTree>
    <p:extLst>
      <p:ext uri="{BB962C8B-B14F-4D97-AF65-F5344CB8AC3E}">
        <p14:creationId xmlns:p14="http://schemas.microsoft.com/office/powerpoint/2010/main" val="3716493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990600"/>
            <a:ext cx="9144000" cy="4191000"/>
          </a:xfrm>
          <a:prstGeom prst="rect">
            <a:avLst/>
          </a:prstGeom>
        </p:spPr>
      </p:pic>
      <p:sp>
        <p:nvSpPr>
          <p:cNvPr id="3" name="TextBox 2"/>
          <p:cNvSpPr txBox="1"/>
          <p:nvPr/>
        </p:nvSpPr>
        <p:spPr>
          <a:xfrm>
            <a:off x="152400" y="5410200"/>
            <a:ext cx="8839200" cy="615553"/>
          </a:xfrm>
          <a:prstGeom prst="rect">
            <a:avLst/>
          </a:prstGeom>
          <a:noFill/>
        </p:spPr>
        <p:txBody>
          <a:bodyPr wrap="square" rtlCol="0">
            <a:spAutoFit/>
          </a:bodyPr>
          <a:lstStyle/>
          <a:p>
            <a:r>
              <a:rPr lang="en-US" b="1" dirty="0"/>
              <a:t> </a:t>
            </a:r>
            <a:r>
              <a:rPr lang="en-US" sz="1600" b="1" u="sng" dirty="0" smtClean="0"/>
              <a:t>Figure:-</a:t>
            </a:r>
            <a:r>
              <a:rPr lang="en-US" sz="1600" b="1" u="sng" dirty="0"/>
              <a:t>CIRCUIT DIAGRAM OF BOTH LEAD ACID BATTERY FOR PARALLEL CHARGING FOR 1 HOUR</a:t>
            </a:r>
            <a:endParaRPr lang="en-US" sz="1600" dirty="0"/>
          </a:p>
        </p:txBody>
      </p:sp>
      <p:sp>
        <p:nvSpPr>
          <p:cNvPr id="4" name="TextBox 3"/>
          <p:cNvSpPr txBox="1"/>
          <p:nvPr/>
        </p:nvSpPr>
        <p:spPr>
          <a:xfrm>
            <a:off x="152400" y="0"/>
            <a:ext cx="8839200" cy="1661993"/>
          </a:xfrm>
          <a:prstGeom prst="rect">
            <a:avLst/>
          </a:prstGeom>
          <a:noFill/>
        </p:spPr>
        <p:txBody>
          <a:bodyPr wrap="square" rtlCol="0">
            <a:spAutoFit/>
          </a:bodyPr>
          <a:lstStyle/>
          <a:p>
            <a:r>
              <a:rPr lang="en-US" b="1" u="sng" dirty="0"/>
              <a:t>LEAD ACID-LEAD ACID BATTERY PARALLEL CHARGING</a:t>
            </a:r>
            <a:r>
              <a:rPr lang="en-US" b="1" u="sng" dirty="0" smtClean="0"/>
              <a:t>:</a:t>
            </a:r>
          </a:p>
          <a:p>
            <a:pPr algn="just"/>
            <a:r>
              <a:rPr lang="en-US" sz="1600" dirty="0"/>
              <a:t>DC Voltage Source = </a:t>
            </a:r>
            <a:r>
              <a:rPr lang="en-US" sz="1600" dirty="0" smtClean="0"/>
              <a:t>15 </a:t>
            </a:r>
            <a:r>
              <a:rPr lang="en-US" sz="1600" dirty="0"/>
              <a:t>Volt  </a:t>
            </a:r>
            <a:r>
              <a:rPr lang="en-US" sz="1600" b="1" dirty="0"/>
              <a:t>.</a:t>
            </a:r>
            <a:r>
              <a:rPr lang="en-US" sz="1600" dirty="0"/>
              <a:t> Lithium –Ion nominal voltage:- 7.2 volt</a:t>
            </a:r>
          </a:p>
          <a:p>
            <a:pPr algn="just"/>
            <a:r>
              <a:rPr lang="en-US" sz="1600" b="1" dirty="0"/>
              <a:t>.</a:t>
            </a:r>
            <a:r>
              <a:rPr lang="en-US" sz="1600" dirty="0"/>
              <a:t> Rated capacity:- 55 Ah  </a:t>
            </a:r>
            <a:r>
              <a:rPr lang="en-US" sz="1600" b="1" dirty="0"/>
              <a:t>.</a:t>
            </a:r>
            <a:r>
              <a:rPr lang="en-US" sz="1600" dirty="0"/>
              <a:t> Initial state of charge:- 45%   </a:t>
            </a:r>
            <a:r>
              <a:rPr lang="en-US" sz="1600" b="1" dirty="0"/>
              <a:t>.</a:t>
            </a:r>
            <a:r>
              <a:rPr lang="en-US" sz="1600" dirty="0"/>
              <a:t> Battery response time:- 30 seconds</a:t>
            </a:r>
          </a:p>
          <a:p>
            <a:endParaRPr lang="en-US" dirty="0"/>
          </a:p>
          <a:p>
            <a:endParaRPr lang="en-US" dirty="0"/>
          </a:p>
        </p:txBody>
      </p:sp>
    </p:spTree>
    <p:extLst>
      <p:ext uri="{BB962C8B-B14F-4D97-AF65-F5344CB8AC3E}">
        <p14:creationId xmlns:p14="http://schemas.microsoft.com/office/powerpoint/2010/main" val="3555929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5334000"/>
            <a:ext cx="90678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BOTH LEAD ACID BATTERY CONNECTED IN  PARALLEL FOR CHARGING FOR 1 HOUR</a:t>
            </a:r>
            <a:endParaRPr lang="en-US" sz="1600" dirty="0"/>
          </a:p>
          <a:p>
            <a:endParaRPr lang="en-US" dirty="0"/>
          </a:p>
        </p:txBody>
      </p:sp>
    </p:spTree>
    <p:extLst>
      <p:ext uri="{BB962C8B-B14F-4D97-AF65-F5344CB8AC3E}">
        <p14:creationId xmlns:p14="http://schemas.microsoft.com/office/powerpoint/2010/main" val="4151576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219200"/>
            <a:ext cx="9144000" cy="3810000"/>
          </a:xfrm>
          <a:prstGeom prst="rect">
            <a:avLst/>
          </a:prstGeom>
        </p:spPr>
      </p:pic>
      <p:sp>
        <p:nvSpPr>
          <p:cNvPr id="3" name="TextBox 2"/>
          <p:cNvSpPr txBox="1"/>
          <p:nvPr/>
        </p:nvSpPr>
        <p:spPr>
          <a:xfrm>
            <a:off x="228600" y="0"/>
            <a:ext cx="8686800" cy="1384995"/>
          </a:xfrm>
          <a:prstGeom prst="rect">
            <a:avLst/>
          </a:prstGeom>
          <a:noFill/>
        </p:spPr>
        <p:txBody>
          <a:bodyPr wrap="square" rtlCol="0">
            <a:spAutoFit/>
          </a:bodyPr>
          <a:lstStyle/>
          <a:p>
            <a:r>
              <a:rPr lang="en-US" b="1" u="sng" dirty="0"/>
              <a:t>LEAD </a:t>
            </a:r>
            <a:r>
              <a:rPr lang="en-US" b="1" u="sng" dirty="0" smtClean="0"/>
              <a:t>ACID-LITHIUM ION BATTERY </a:t>
            </a:r>
            <a:r>
              <a:rPr lang="en-US" b="1" u="sng" dirty="0"/>
              <a:t>PARALLEL CHARGING:</a:t>
            </a:r>
          </a:p>
          <a:p>
            <a:pPr algn="just"/>
            <a:r>
              <a:rPr lang="en-US" sz="1600" dirty="0"/>
              <a:t>DC Voltage Source = 15 Volt  </a:t>
            </a:r>
            <a:r>
              <a:rPr lang="en-US" sz="1600" b="1" dirty="0"/>
              <a:t>.</a:t>
            </a:r>
            <a:r>
              <a:rPr lang="en-US" sz="1600" dirty="0"/>
              <a:t> </a:t>
            </a:r>
            <a:r>
              <a:rPr lang="en-US" sz="1600" dirty="0" smtClean="0"/>
              <a:t>Lead Acid &amp; Lithium </a:t>
            </a:r>
            <a:r>
              <a:rPr lang="en-US" sz="1600" dirty="0"/>
              <a:t>–Ion nominal voltage:- 7.2 volt</a:t>
            </a:r>
          </a:p>
          <a:p>
            <a:pPr algn="just"/>
            <a:r>
              <a:rPr lang="en-US" sz="1600" b="1" dirty="0"/>
              <a:t>.</a:t>
            </a:r>
            <a:r>
              <a:rPr lang="en-US" sz="1600" dirty="0"/>
              <a:t> Rated capacity:- 55 Ah  </a:t>
            </a:r>
            <a:r>
              <a:rPr lang="en-US" sz="1600" b="1" dirty="0"/>
              <a:t>.</a:t>
            </a:r>
            <a:r>
              <a:rPr lang="en-US" sz="1600" dirty="0"/>
              <a:t> Initial state of charge:- 45%   </a:t>
            </a:r>
            <a:r>
              <a:rPr lang="en-US" sz="1600" b="1" dirty="0"/>
              <a:t>.</a:t>
            </a:r>
            <a:r>
              <a:rPr lang="en-US" sz="1600" dirty="0"/>
              <a:t> Battery response time:- 30 seconds</a:t>
            </a:r>
          </a:p>
          <a:p>
            <a:endParaRPr lang="en-US" dirty="0"/>
          </a:p>
        </p:txBody>
      </p:sp>
      <p:sp>
        <p:nvSpPr>
          <p:cNvPr id="4" name="TextBox 3"/>
          <p:cNvSpPr txBox="1"/>
          <p:nvPr/>
        </p:nvSpPr>
        <p:spPr>
          <a:xfrm>
            <a:off x="228600" y="5029200"/>
            <a:ext cx="8915400" cy="830997"/>
          </a:xfrm>
          <a:prstGeom prst="rect">
            <a:avLst/>
          </a:prstGeom>
          <a:noFill/>
        </p:spPr>
        <p:txBody>
          <a:bodyPr wrap="square" rtlCol="0">
            <a:spAutoFit/>
          </a:bodyPr>
          <a:lstStyle/>
          <a:p>
            <a:r>
              <a:rPr lang="en-US" sz="1600" b="1" u="sng" dirty="0"/>
              <a:t>Figure :</a:t>
            </a:r>
            <a:r>
              <a:rPr lang="en-US" sz="1600" b="1" u="sng" dirty="0" smtClean="0"/>
              <a:t>-SOC </a:t>
            </a:r>
            <a:r>
              <a:rPr lang="en-US" sz="1600" b="1" u="sng" dirty="0"/>
              <a:t>&amp; CURRENT WAVEFORM OF  LEAD ACID BATTERY &amp; LITHIUM ION BATTERY  FOR PARALLEL CHARGING FOR 1 HOUR</a:t>
            </a:r>
            <a:endParaRPr lang="en-US" sz="1600" dirty="0"/>
          </a:p>
          <a:p>
            <a:endParaRPr lang="en-US" sz="1600" dirty="0"/>
          </a:p>
        </p:txBody>
      </p:sp>
    </p:spTree>
    <p:extLst>
      <p:ext uri="{BB962C8B-B14F-4D97-AF65-F5344CB8AC3E}">
        <p14:creationId xmlns:p14="http://schemas.microsoft.com/office/powerpoint/2010/main" val="2498789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82341"/>
            <a:ext cx="7696200" cy="3447098"/>
          </a:xfrm>
          <a:prstGeom prst="rect">
            <a:avLst/>
          </a:prstGeom>
        </p:spPr>
        <p:txBody>
          <a:bodyPr wrap="square">
            <a:spAutoFit/>
          </a:bodyPr>
          <a:lstStyle/>
          <a:p>
            <a:pPr algn="just"/>
            <a:r>
              <a:rPr lang="en-GB" dirty="0"/>
              <a:t> </a:t>
            </a:r>
            <a:r>
              <a:rPr lang="en-US" sz="1400" dirty="0"/>
              <a:t>So due to this at times , we observe that there is too much delay in charging . So it becomes evident  to check the Charging and Discharging characteristics of both Lead Acid and Lithium Ion batteries separately and also through their series-parallel combinations to discover the malfunctioning in it in order to raise the points so that further more work could be done in this respect . By studying the nature both through the display and waveforms , we are able to demonstrate the peculiarities and able to derive the basic inbuilt in their charging and discharging patterns . Thus we are getting much better throughput in understanding </a:t>
            </a:r>
            <a:r>
              <a:rPr lang="en-US" sz="1400" dirty="0" smtClean="0"/>
              <a:t>.</a:t>
            </a:r>
          </a:p>
          <a:p>
            <a:pPr algn="just"/>
            <a:r>
              <a:rPr lang="en-US" sz="1400" dirty="0"/>
              <a:t>“Batteries with good characteristics will help the user to operate their devices safely .A good battery has to be dependable and reliable on load varying working conditions .A rectified Battery management system not only possess good  energy density but it also not affected by the temperature variations developed in working environment .So an attempt is made to survey the SOC and current characteristics to understand their limitations .</a:t>
            </a:r>
          </a:p>
          <a:p>
            <a:pPr algn="just"/>
            <a:endParaRPr lang="en-US" dirty="0"/>
          </a:p>
        </p:txBody>
      </p:sp>
    </p:spTree>
    <p:extLst>
      <p:ext uri="{BB962C8B-B14F-4D97-AF65-F5344CB8AC3E}">
        <p14:creationId xmlns:p14="http://schemas.microsoft.com/office/powerpoint/2010/main" val="4292164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4898707"/>
          </a:xfrm>
          <a:prstGeom prst="rect">
            <a:avLst/>
          </a:prstGeom>
        </p:spPr>
      </p:pic>
      <p:sp>
        <p:nvSpPr>
          <p:cNvPr id="3" name="TextBox 2"/>
          <p:cNvSpPr txBox="1"/>
          <p:nvPr/>
        </p:nvSpPr>
        <p:spPr>
          <a:xfrm>
            <a:off x="152400" y="5105400"/>
            <a:ext cx="8839200" cy="830997"/>
          </a:xfrm>
          <a:prstGeom prst="rect">
            <a:avLst/>
          </a:prstGeom>
          <a:noFill/>
        </p:spPr>
        <p:txBody>
          <a:bodyPr wrap="square" rtlCol="0">
            <a:spAutoFit/>
          </a:bodyPr>
          <a:lstStyle/>
          <a:p>
            <a:r>
              <a:rPr lang="en-US" sz="1600" b="1" u="sng" dirty="0"/>
              <a:t>Figure </a:t>
            </a:r>
            <a:r>
              <a:rPr lang="en-US" sz="1600" b="1" u="sng" dirty="0" smtClean="0"/>
              <a:t>:-</a:t>
            </a:r>
            <a:r>
              <a:rPr lang="en-US" sz="1600" b="1" u="sng" dirty="0"/>
              <a:t>SOC &amp; CURRENT WAVEFORM OF  LEAD ACID BATTERY &amp; LITHIUM ION BATTERY  FOR PARALLEL CHARGING FOR 1 HOUR</a:t>
            </a:r>
            <a:endParaRPr lang="en-US" sz="1600" dirty="0"/>
          </a:p>
          <a:p>
            <a:endParaRPr lang="en-US" sz="1600" dirty="0"/>
          </a:p>
        </p:txBody>
      </p:sp>
    </p:spTree>
    <p:extLst>
      <p:ext uri="{BB962C8B-B14F-4D97-AF65-F5344CB8AC3E}">
        <p14:creationId xmlns:p14="http://schemas.microsoft.com/office/powerpoint/2010/main" val="2233551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143000"/>
            <a:ext cx="9144000" cy="3886199"/>
          </a:xfrm>
          <a:prstGeom prst="rect">
            <a:avLst/>
          </a:prstGeom>
        </p:spPr>
      </p:pic>
      <p:sp>
        <p:nvSpPr>
          <p:cNvPr id="3" name="TextBox 2"/>
          <p:cNvSpPr txBox="1"/>
          <p:nvPr/>
        </p:nvSpPr>
        <p:spPr>
          <a:xfrm>
            <a:off x="0" y="0"/>
            <a:ext cx="9144000" cy="369332"/>
          </a:xfrm>
          <a:prstGeom prst="rect">
            <a:avLst/>
          </a:prstGeom>
          <a:noFill/>
        </p:spPr>
        <p:txBody>
          <a:bodyPr wrap="square" rtlCol="0">
            <a:spAutoFit/>
          </a:bodyPr>
          <a:lstStyle/>
          <a:p>
            <a:r>
              <a:rPr lang="en-US" b="1" u="sng" dirty="0"/>
              <a:t>LITHIUM ION-LITHIUM ION BATTERY PARALLEL CHARGING:</a:t>
            </a:r>
            <a:endParaRPr lang="en-US" dirty="0"/>
          </a:p>
        </p:txBody>
      </p:sp>
      <p:sp>
        <p:nvSpPr>
          <p:cNvPr id="4" name="TextBox 3"/>
          <p:cNvSpPr txBox="1"/>
          <p:nvPr/>
        </p:nvSpPr>
        <p:spPr>
          <a:xfrm>
            <a:off x="0" y="5029199"/>
            <a:ext cx="9144000" cy="584775"/>
          </a:xfrm>
          <a:prstGeom prst="rect">
            <a:avLst/>
          </a:prstGeom>
          <a:noFill/>
        </p:spPr>
        <p:txBody>
          <a:bodyPr wrap="square" rtlCol="0">
            <a:spAutoFit/>
          </a:bodyPr>
          <a:lstStyle/>
          <a:p>
            <a:r>
              <a:rPr lang="en-US" sz="1600" b="1" u="sng" dirty="0"/>
              <a:t>SOC &amp; CURRENT WAVEFORM OF  LITHIUM ION  BATTERY &amp; LITHIUM ION BATTERY  FOR PARALLEL CHARGING FOR 1 HOUR</a:t>
            </a:r>
            <a:endParaRPr lang="en-US" sz="1600" dirty="0"/>
          </a:p>
        </p:txBody>
      </p:sp>
    </p:spTree>
    <p:extLst>
      <p:ext uri="{BB962C8B-B14F-4D97-AF65-F5344CB8AC3E}">
        <p14:creationId xmlns:p14="http://schemas.microsoft.com/office/powerpoint/2010/main" val="1371002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8229600" cy="4495800"/>
          </a:xfrm>
          <a:prstGeom prst="rect">
            <a:avLst/>
          </a:prstGeom>
        </p:spPr>
      </p:pic>
      <p:sp>
        <p:nvSpPr>
          <p:cNvPr id="3" name="TextBox 2"/>
          <p:cNvSpPr txBox="1"/>
          <p:nvPr/>
        </p:nvSpPr>
        <p:spPr>
          <a:xfrm>
            <a:off x="609600" y="5105400"/>
            <a:ext cx="7924800" cy="923330"/>
          </a:xfrm>
          <a:prstGeom prst="rect">
            <a:avLst/>
          </a:prstGeom>
          <a:noFill/>
        </p:spPr>
        <p:txBody>
          <a:bodyPr wrap="square" rtlCol="0">
            <a:spAutoFit/>
          </a:bodyPr>
          <a:lstStyle/>
          <a:p>
            <a:r>
              <a:rPr lang="en-US" b="1" u="sng" dirty="0"/>
              <a:t>Figure </a:t>
            </a:r>
            <a:r>
              <a:rPr lang="en-US" b="1" u="sng" dirty="0" smtClean="0"/>
              <a:t>:-</a:t>
            </a:r>
            <a:r>
              <a:rPr lang="en-US" b="1" u="sng" dirty="0"/>
              <a:t>SOC &amp; CURRENT WAVEFORM OF  LITHIUM ION  BATTERY &amp; LITHIUM ION BATTERY  FOR PARALLEL CHARGING FOR 1 HOUR</a:t>
            </a:r>
            <a:endParaRPr lang="en-US" dirty="0"/>
          </a:p>
          <a:p>
            <a:endParaRPr lang="en-US" dirty="0"/>
          </a:p>
        </p:txBody>
      </p:sp>
    </p:spTree>
    <p:extLst>
      <p:ext uri="{BB962C8B-B14F-4D97-AF65-F5344CB8AC3E}">
        <p14:creationId xmlns:p14="http://schemas.microsoft.com/office/powerpoint/2010/main" val="1657403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067800" cy="1138773"/>
          </a:xfrm>
          <a:prstGeom prst="rect">
            <a:avLst/>
          </a:prstGeom>
          <a:noFill/>
        </p:spPr>
        <p:txBody>
          <a:bodyPr wrap="square" rtlCol="0">
            <a:spAutoFit/>
          </a:bodyPr>
          <a:lstStyle/>
          <a:p>
            <a:r>
              <a:rPr lang="en-US" b="1" u="sng" dirty="0"/>
              <a:t>LEAD ACID BATTERY DISCHARGE:</a:t>
            </a:r>
            <a:endParaRPr lang="en-US" dirty="0"/>
          </a:p>
          <a:p>
            <a:r>
              <a:rPr lang="en-US" sz="1600" b="1" u="sng" dirty="0"/>
              <a:t>Initially the battery charging is taken as 100% and nominal voltage of battery is taken as 7.2 volt .</a:t>
            </a:r>
            <a:endParaRPr lang="en-US" sz="1600"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410200"/>
            <a:ext cx="9144000" cy="830997"/>
          </a:xfrm>
          <a:prstGeom prst="rect">
            <a:avLst/>
          </a:prstGeom>
          <a:noFill/>
        </p:spPr>
        <p:txBody>
          <a:bodyPr wrap="square" rtlCol="0">
            <a:spAutoFit/>
          </a:bodyPr>
          <a:lstStyle/>
          <a:p>
            <a:r>
              <a:rPr lang="en-US" sz="1600" b="1" u="sng" dirty="0" smtClean="0"/>
              <a:t>Figure:- </a:t>
            </a:r>
            <a:r>
              <a:rPr lang="en-US" sz="1600" b="1" u="sng" dirty="0"/>
              <a:t>CIRCUIT DIAGRAM OF DISCHARGE OF LEAD ACID BATTERY WITH LOAD RESISTANCE 72 OHMS FOR 500 HOURS</a:t>
            </a:r>
            <a:endParaRPr lang="en-US" sz="1600" dirty="0"/>
          </a:p>
          <a:p>
            <a:endParaRPr lang="en-US" sz="1600" dirty="0"/>
          </a:p>
        </p:txBody>
      </p:sp>
    </p:spTree>
    <p:extLst>
      <p:ext uri="{BB962C8B-B14F-4D97-AF65-F5344CB8AC3E}">
        <p14:creationId xmlns:p14="http://schemas.microsoft.com/office/powerpoint/2010/main" val="1246023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 y="0"/>
            <a:ext cx="9144000" cy="4953635"/>
          </a:xfrm>
          <a:prstGeom prst="rect">
            <a:avLst/>
          </a:prstGeom>
        </p:spPr>
      </p:pic>
      <p:sp>
        <p:nvSpPr>
          <p:cNvPr id="3" name="TextBox 2"/>
          <p:cNvSpPr txBox="1"/>
          <p:nvPr/>
        </p:nvSpPr>
        <p:spPr>
          <a:xfrm>
            <a:off x="152400" y="5181600"/>
            <a:ext cx="8839200" cy="892552"/>
          </a:xfrm>
          <a:prstGeom prst="rect">
            <a:avLst/>
          </a:prstGeom>
          <a:noFill/>
        </p:spPr>
        <p:txBody>
          <a:bodyPr wrap="square" rtlCol="0">
            <a:spAutoFit/>
          </a:bodyPr>
          <a:lstStyle/>
          <a:p>
            <a:r>
              <a:rPr lang="en-US" b="1" u="sng" dirty="0"/>
              <a:t>Figure </a:t>
            </a:r>
            <a:r>
              <a:rPr lang="en-US" sz="1600" b="1" u="sng" dirty="0"/>
              <a:t>:</a:t>
            </a:r>
            <a:r>
              <a:rPr lang="en-US" sz="1600" b="1" u="sng" dirty="0" smtClean="0"/>
              <a:t>- </a:t>
            </a:r>
            <a:r>
              <a:rPr lang="en-US" sz="1600" b="1" u="sng" dirty="0"/>
              <a:t>SOC &amp; CURRENT WAVEFORM  OF LEAD ACID BATTERY DISCHARGE FOR 500 HOURS</a:t>
            </a:r>
            <a:endParaRPr lang="en-US" sz="1600" dirty="0"/>
          </a:p>
          <a:p>
            <a:endParaRPr lang="en-US" dirty="0"/>
          </a:p>
        </p:txBody>
      </p:sp>
    </p:spTree>
    <p:extLst>
      <p:ext uri="{BB962C8B-B14F-4D97-AF65-F5344CB8AC3E}">
        <p14:creationId xmlns:p14="http://schemas.microsoft.com/office/powerpoint/2010/main" val="718749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4703127"/>
          </a:xfrm>
          <a:prstGeom prst="rect">
            <a:avLst/>
          </a:prstGeom>
        </p:spPr>
      </p:pic>
      <p:sp>
        <p:nvSpPr>
          <p:cNvPr id="3" name="TextBox 2"/>
          <p:cNvSpPr txBox="1"/>
          <p:nvPr/>
        </p:nvSpPr>
        <p:spPr>
          <a:xfrm>
            <a:off x="0" y="5257800"/>
            <a:ext cx="91440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CIRCUIT DIAGRAM OF DISCHARGE OF LEAD ACID BATTERY  WITH LOAD  AS STEP SIGNAL FOR 25 HOURS</a:t>
            </a:r>
            <a:endParaRPr lang="en-US" sz="1600" dirty="0"/>
          </a:p>
          <a:p>
            <a:endParaRPr lang="en-US" dirty="0"/>
          </a:p>
        </p:txBody>
      </p:sp>
    </p:spTree>
    <p:extLst>
      <p:ext uri="{BB962C8B-B14F-4D97-AF65-F5344CB8AC3E}">
        <p14:creationId xmlns:p14="http://schemas.microsoft.com/office/powerpoint/2010/main" val="1527013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019357"/>
          </a:xfrm>
          <a:prstGeom prst="rect">
            <a:avLst/>
          </a:prstGeom>
        </p:spPr>
      </p:pic>
      <p:sp>
        <p:nvSpPr>
          <p:cNvPr id="3" name="TextBox 2"/>
          <p:cNvSpPr txBox="1"/>
          <p:nvPr/>
        </p:nvSpPr>
        <p:spPr>
          <a:xfrm>
            <a:off x="152400" y="5257800"/>
            <a:ext cx="8839200" cy="369332"/>
          </a:xfrm>
          <a:prstGeom prst="rect">
            <a:avLst/>
          </a:prstGeom>
          <a:noFill/>
        </p:spPr>
        <p:txBody>
          <a:bodyPr wrap="square" rtlCol="0">
            <a:spAutoFit/>
          </a:bodyPr>
          <a:lstStyle/>
          <a:p>
            <a:r>
              <a:rPr lang="en-US" b="1" dirty="0"/>
              <a:t> </a:t>
            </a:r>
            <a:r>
              <a:rPr lang="en-US" b="1" u="sng" dirty="0" smtClean="0"/>
              <a:t> </a:t>
            </a:r>
            <a:r>
              <a:rPr lang="en-US" sz="1600" b="1" u="sng" dirty="0"/>
              <a:t>FIGURE SHOWING STEP SIGNAL</a:t>
            </a:r>
            <a:endParaRPr lang="en-US" sz="1600" dirty="0"/>
          </a:p>
        </p:txBody>
      </p:sp>
    </p:spTree>
    <p:extLst>
      <p:ext uri="{BB962C8B-B14F-4D97-AF65-F5344CB8AC3E}">
        <p14:creationId xmlns:p14="http://schemas.microsoft.com/office/powerpoint/2010/main" val="3042844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3999" cy="4815840"/>
          </a:xfrm>
          <a:prstGeom prst="rect">
            <a:avLst/>
          </a:prstGeom>
        </p:spPr>
      </p:pic>
      <p:sp>
        <p:nvSpPr>
          <p:cNvPr id="3" name="TextBox 2"/>
          <p:cNvSpPr txBox="1"/>
          <p:nvPr/>
        </p:nvSpPr>
        <p:spPr>
          <a:xfrm>
            <a:off x="152400" y="5105400"/>
            <a:ext cx="8763000" cy="369332"/>
          </a:xfrm>
          <a:prstGeom prst="rect">
            <a:avLst/>
          </a:prstGeom>
          <a:noFill/>
        </p:spPr>
        <p:txBody>
          <a:bodyPr wrap="square" rtlCol="0">
            <a:spAutoFit/>
          </a:bodyPr>
          <a:lstStyle/>
          <a:p>
            <a:r>
              <a:rPr lang="en-US" b="1" u="sng" dirty="0"/>
              <a:t>Figure :</a:t>
            </a:r>
            <a:r>
              <a:rPr lang="en-US" b="1" u="sng" dirty="0" smtClean="0"/>
              <a:t>- </a:t>
            </a:r>
            <a:r>
              <a:rPr lang="en-US" sz="1600" b="1" u="sng" dirty="0"/>
              <a:t>IMAGE SHOWING DETAILS OF STEP SIGNAL</a:t>
            </a:r>
            <a:endParaRPr lang="en-US" sz="1600" dirty="0"/>
          </a:p>
        </p:txBody>
      </p:sp>
    </p:spTree>
    <p:extLst>
      <p:ext uri="{BB962C8B-B14F-4D97-AF65-F5344CB8AC3E}">
        <p14:creationId xmlns:p14="http://schemas.microsoft.com/office/powerpoint/2010/main" val="34621272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
            <a:ext cx="9143999" cy="4995862"/>
          </a:xfrm>
          <a:prstGeom prst="rect">
            <a:avLst/>
          </a:prstGeom>
        </p:spPr>
      </p:pic>
      <p:sp>
        <p:nvSpPr>
          <p:cNvPr id="3" name="TextBox 2"/>
          <p:cNvSpPr txBox="1"/>
          <p:nvPr/>
        </p:nvSpPr>
        <p:spPr>
          <a:xfrm>
            <a:off x="0" y="5334000"/>
            <a:ext cx="9143999" cy="923330"/>
          </a:xfrm>
          <a:prstGeom prst="rect">
            <a:avLst/>
          </a:prstGeom>
          <a:noFill/>
        </p:spPr>
        <p:txBody>
          <a:bodyPr wrap="square" rtlCol="0">
            <a:spAutoFit/>
          </a:bodyPr>
          <a:lstStyle/>
          <a:p>
            <a:r>
              <a:rPr lang="en-US" b="1" u="sng" dirty="0"/>
              <a:t>Figure </a:t>
            </a:r>
            <a:r>
              <a:rPr lang="en-US" b="1" u="sng" dirty="0" smtClean="0"/>
              <a:t>:- </a:t>
            </a:r>
            <a:r>
              <a:rPr lang="en-US" sz="1600" b="1" u="sng" dirty="0"/>
              <a:t>SOC &amp; CURRENT WAVEFORM OF DISCHARGE OF LEAD ACID BATTERY  CONNECTED TO STEP SIGNAL FOR 25 HOURS</a:t>
            </a:r>
            <a:endParaRPr lang="en-US" sz="1600" dirty="0"/>
          </a:p>
          <a:p>
            <a:endParaRPr lang="en-US" dirty="0"/>
          </a:p>
        </p:txBody>
      </p:sp>
    </p:spTree>
    <p:extLst>
      <p:ext uri="{BB962C8B-B14F-4D97-AF65-F5344CB8AC3E}">
        <p14:creationId xmlns:p14="http://schemas.microsoft.com/office/powerpoint/2010/main" val="2555819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029200"/>
          </a:xfrm>
          <a:prstGeom prst="rect">
            <a:avLst/>
          </a:prstGeom>
        </p:spPr>
      </p:pic>
      <p:sp>
        <p:nvSpPr>
          <p:cNvPr id="3" name="TextBox 2"/>
          <p:cNvSpPr txBox="1"/>
          <p:nvPr/>
        </p:nvSpPr>
        <p:spPr>
          <a:xfrm>
            <a:off x="152400" y="5257800"/>
            <a:ext cx="8839200" cy="861774"/>
          </a:xfrm>
          <a:prstGeom prst="rect">
            <a:avLst/>
          </a:prstGeom>
          <a:noFill/>
        </p:spPr>
        <p:txBody>
          <a:bodyPr wrap="square" rtlCol="0">
            <a:spAutoFit/>
          </a:bodyPr>
          <a:lstStyle/>
          <a:p>
            <a:r>
              <a:rPr lang="en-US" b="1" u="sng" dirty="0"/>
              <a:t>Figure </a:t>
            </a:r>
            <a:r>
              <a:rPr lang="en-US" b="1" u="sng" dirty="0" smtClean="0"/>
              <a:t>- </a:t>
            </a:r>
            <a:r>
              <a:rPr lang="en-US" sz="1400" b="1" u="sng" dirty="0"/>
              <a:t>CIRCUIT DIAGRAM OF LEAD ACID BATTERY DISCHARGE  CONNECTED TO LOAD OF STEP SIGNAL WITH RAMP START PROVIDED BY SIGNAL BUILDER FOR 250 HOURS</a:t>
            </a:r>
            <a:endParaRPr lang="en-US" sz="1400" dirty="0"/>
          </a:p>
          <a:p>
            <a:endParaRPr lang="en-US" dirty="0"/>
          </a:p>
        </p:txBody>
      </p:sp>
    </p:spTree>
    <p:extLst>
      <p:ext uri="{BB962C8B-B14F-4D97-AF65-F5344CB8AC3E}">
        <p14:creationId xmlns:p14="http://schemas.microsoft.com/office/powerpoint/2010/main" val="1220502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05800" cy="7879080"/>
          </a:xfrm>
          <a:prstGeom prst="rect">
            <a:avLst/>
          </a:prstGeom>
        </p:spPr>
        <p:txBody>
          <a:bodyPr wrap="square">
            <a:spAutoFit/>
          </a:bodyPr>
          <a:lstStyle/>
          <a:p>
            <a:pPr algn="just"/>
            <a:r>
              <a:rPr lang="en-GB" dirty="0"/>
              <a:t> </a:t>
            </a:r>
            <a:r>
              <a:rPr lang="en-GB" sz="1400" dirty="0"/>
              <a:t>A battery can be defined as a combination of one or more electrochemical cells that are capable of converting stored chemical energy into electrical energy. A battery consists of voltaic cells and each voltaic cell consists of two half cells connected in series by a conductive electrolyte holding anions and cations. One half-cell includes electrolyte and the electrode to which anions move, i.e. the anode or negative electrode; the other half-cell includes electrolyte and the electrode to which cations move, i.e. the cathode or positive electrode</a:t>
            </a:r>
            <a:r>
              <a:rPr lang="en-GB" sz="1400" dirty="0" smtClean="0"/>
              <a:t>.</a:t>
            </a:r>
          </a:p>
          <a:p>
            <a:r>
              <a:rPr lang="en-US" sz="1400" dirty="0"/>
              <a:t>Batteries are of 3 types:- </a:t>
            </a:r>
          </a:p>
          <a:p>
            <a:r>
              <a:rPr lang="en-US" sz="1400" b="1" dirty="0"/>
              <a:t>.</a:t>
            </a:r>
            <a:r>
              <a:rPr lang="en-US" sz="1400" dirty="0"/>
              <a:t> Primary Batteries </a:t>
            </a:r>
            <a:r>
              <a:rPr lang="en-US" sz="1400" dirty="0" smtClean="0"/>
              <a:t> .  Secondary </a:t>
            </a:r>
            <a:r>
              <a:rPr lang="en-US" sz="1400" dirty="0"/>
              <a:t>Batteries  </a:t>
            </a:r>
            <a:r>
              <a:rPr lang="en-US" sz="1400" dirty="0" smtClean="0"/>
              <a:t>.  Fuel </a:t>
            </a:r>
            <a:r>
              <a:rPr lang="en-US" sz="1400" dirty="0"/>
              <a:t>Cells (or) Flow Batteries</a:t>
            </a:r>
          </a:p>
          <a:p>
            <a:pPr algn="just"/>
            <a:r>
              <a:rPr lang="en-US" sz="1400" dirty="0" smtClean="0"/>
              <a:t>Batteries </a:t>
            </a:r>
            <a:r>
              <a:rPr lang="en-US" sz="1400" dirty="0"/>
              <a:t>are primarily divided into two categories- </a:t>
            </a:r>
            <a:r>
              <a:rPr lang="en-US" sz="1400" b="1" dirty="0"/>
              <a:t>P</a:t>
            </a:r>
            <a:r>
              <a:rPr lang="en-US" sz="1400" b="1" dirty="0" smtClean="0"/>
              <a:t>rimary </a:t>
            </a:r>
            <a:r>
              <a:rPr lang="en-US" sz="1400" dirty="0"/>
              <a:t>and </a:t>
            </a:r>
            <a:r>
              <a:rPr lang="en-US" sz="1400" b="1" dirty="0" smtClean="0"/>
              <a:t>Secondary</a:t>
            </a:r>
            <a:r>
              <a:rPr lang="en-US" sz="1400" dirty="0" smtClean="0"/>
              <a:t> </a:t>
            </a:r>
            <a:r>
              <a:rPr lang="en-US" sz="1400" dirty="0"/>
              <a:t>on the basis of their usage</a:t>
            </a:r>
            <a:r>
              <a:rPr lang="en-US" sz="1400" dirty="0" smtClean="0"/>
              <a:t>.</a:t>
            </a:r>
          </a:p>
          <a:p>
            <a:pPr algn="just"/>
            <a:r>
              <a:rPr lang="en-US" sz="1400" b="1" dirty="0"/>
              <a:t>Primary Batteries:   </a:t>
            </a:r>
            <a:r>
              <a:rPr lang="en-US" sz="1400" dirty="0"/>
              <a:t>Primary batteries are meant for single usage. Once these batteries are used they cannot be recharged as the devices are not easily reversible and active materials may not return to their original forms. Battery manufacturers recommend against recharge of primary </a:t>
            </a:r>
            <a:r>
              <a:rPr lang="en-US" sz="1400" dirty="0" smtClean="0"/>
              <a:t>cells . Some </a:t>
            </a:r>
            <a:r>
              <a:rPr lang="en-US" sz="1400" dirty="0"/>
              <a:t>of the examples for the disposable batteries are the normal AA, AAA batteries which we use in wall clocks, television remote etc. Other name for these batteries is disposable batteries</a:t>
            </a:r>
            <a:r>
              <a:rPr lang="en-US" sz="1400" dirty="0" smtClean="0"/>
              <a:t>.</a:t>
            </a:r>
          </a:p>
          <a:p>
            <a:r>
              <a:rPr lang="en-US" sz="1400" dirty="0"/>
              <a:t>Primary cells are those cells in which the chemical reaction occurs only once and the cell becomes dead after sometime and it cannot be used again. These batteries are used as source of DC power e.g. Dry cell (</a:t>
            </a:r>
            <a:r>
              <a:rPr lang="en-US" sz="1400" dirty="0" err="1"/>
              <a:t>Leclanche</a:t>
            </a:r>
            <a:r>
              <a:rPr lang="en-US" sz="1400" dirty="0"/>
              <a:t> Cell) and Mercury cell .</a:t>
            </a:r>
          </a:p>
          <a:p>
            <a:r>
              <a:rPr lang="en-US" sz="1400" dirty="0"/>
              <a:t>Requirements of Primary cell:</a:t>
            </a:r>
          </a:p>
          <a:p>
            <a:r>
              <a:rPr lang="en-US" sz="1400" dirty="0"/>
              <a:t>. It should satisfy the requirements </a:t>
            </a:r>
            <a:r>
              <a:rPr lang="en-US" sz="1400" dirty="0" smtClean="0"/>
              <a:t>.                 .   It </a:t>
            </a:r>
            <a:r>
              <a:rPr lang="en-US" sz="1400" dirty="0"/>
              <a:t>must be convenient to use</a:t>
            </a:r>
            <a:r>
              <a:rPr lang="en-US" sz="1400" dirty="0" smtClean="0"/>
              <a:t>.</a:t>
            </a:r>
          </a:p>
          <a:p>
            <a:r>
              <a:rPr lang="en-US" sz="1400" dirty="0" smtClean="0"/>
              <a:t>.  </a:t>
            </a:r>
            <a:r>
              <a:rPr lang="en-US" sz="1400" dirty="0"/>
              <a:t>Cost of discharge should be </a:t>
            </a:r>
            <a:r>
              <a:rPr lang="en-US" sz="1400" dirty="0" smtClean="0"/>
              <a:t>low.                     .   Stand-by </a:t>
            </a:r>
            <a:r>
              <a:rPr lang="en-US" sz="1400" dirty="0"/>
              <a:t>power is desirable.</a:t>
            </a:r>
          </a:p>
          <a:p>
            <a:r>
              <a:rPr lang="en-US" dirty="0"/>
              <a:t> </a:t>
            </a:r>
          </a:p>
          <a:p>
            <a:pPr algn="just"/>
            <a:endParaRPr lang="en-US" dirty="0" smtClean="0"/>
          </a:p>
          <a:p>
            <a:r>
              <a:rPr lang="en-US" dirty="0"/>
              <a:t/>
            </a:r>
            <a:br>
              <a:rPr lang="en-US" dirty="0"/>
            </a:br>
            <a:r>
              <a:rPr lang="en-US" dirty="0"/>
              <a:t> </a:t>
            </a:r>
          </a:p>
          <a:p>
            <a:r>
              <a:rPr lang="en-US" dirty="0"/>
              <a:t/>
            </a:r>
            <a:br>
              <a:rPr lang="en-US" dirty="0"/>
            </a:br>
            <a:r>
              <a:rPr lang="en-US" dirty="0"/>
              <a:t> </a:t>
            </a:r>
          </a:p>
          <a:p>
            <a:r>
              <a:rPr lang="en-US" dirty="0"/>
              <a:t> </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109255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
            <a:ext cx="9144000" cy="4727892"/>
          </a:xfrm>
          <a:prstGeom prst="rect">
            <a:avLst/>
          </a:prstGeom>
        </p:spPr>
      </p:pic>
      <p:sp>
        <p:nvSpPr>
          <p:cNvPr id="3" name="TextBox 2"/>
          <p:cNvSpPr txBox="1"/>
          <p:nvPr/>
        </p:nvSpPr>
        <p:spPr>
          <a:xfrm>
            <a:off x="228600" y="5029200"/>
            <a:ext cx="8686800" cy="369332"/>
          </a:xfrm>
          <a:prstGeom prst="rect">
            <a:avLst/>
          </a:prstGeom>
          <a:noFill/>
        </p:spPr>
        <p:txBody>
          <a:bodyPr wrap="square" rtlCol="0">
            <a:spAutoFit/>
          </a:bodyPr>
          <a:lstStyle/>
          <a:p>
            <a:r>
              <a:rPr lang="en-US" b="1" dirty="0"/>
              <a:t> </a:t>
            </a:r>
            <a:r>
              <a:rPr lang="en-US" sz="1400" b="1" u="sng" dirty="0" smtClean="0"/>
              <a:t>Figure:- </a:t>
            </a:r>
            <a:r>
              <a:rPr lang="en-US" sz="1400" b="1" u="sng" dirty="0"/>
              <a:t>IMAGE OF STEP SIGNAL WITH RAMP START DEVELOPED IN SIGNAL BUILDER</a:t>
            </a:r>
            <a:endParaRPr lang="en-US" sz="1400" dirty="0"/>
          </a:p>
        </p:txBody>
      </p:sp>
    </p:spTree>
    <p:extLst>
      <p:ext uri="{BB962C8B-B14F-4D97-AF65-F5344CB8AC3E}">
        <p14:creationId xmlns:p14="http://schemas.microsoft.com/office/powerpoint/2010/main" val="2808476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001260"/>
          </a:xfrm>
          <a:prstGeom prst="rect">
            <a:avLst/>
          </a:prstGeom>
        </p:spPr>
      </p:pic>
      <p:sp>
        <p:nvSpPr>
          <p:cNvPr id="3" name="TextBox 2"/>
          <p:cNvSpPr txBox="1"/>
          <p:nvPr/>
        </p:nvSpPr>
        <p:spPr>
          <a:xfrm>
            <a:off x="0" y="5257800"/>
            <a:ext cx="9144000" cy="800219"/>
          </a:xfrm>
          <a:prstGeom prst="rect">
            <a:avLst/>
          </a:prstGeom>
          <a:noFill/>
        </p:spPr>
        <p:txBody>
          <a:bodyPr wrap="square" rtlCol="0">
            <a:spAutoFit/>
          </a:bodyPr>
          <a:lstStyle/>
          <a:p>
            <a:r>
              <a:rPr lang="en-US" sz="1400" b="1" u="sng" dirty="0" smtClean="0"/>
              <a:t>Figure:- </a:t>
            </a:r>
            <a:r>
              <a:rPr lang="en-US" sz="1400" b="1" u="sng" dirty="0"/>
              <a:t>SOC &amp; CURRENT WAVEFORM OF LEAD ACID BATTERY DISCHARGE  CONNECTED TO LOAD OF STEP SIGNAL WITH RAMP START FOR 250 HOURS</a:t>
            </a:r>
            <a:endParaRPr lang="en-US" sz="1400" dirty="0"/>
          </a:p>
          <a:p>
            <a:endParaRPr lang="en-US" dirty="0"/>
          </a:p>
        </p:txBody>
      </p:sp>
    </p:spTree>
    <p:extLst>
      <p:ext uri="{BB962C8B-B14F-4D97-AF65-F5344CB8AC3E}">
        <p14:creationId xmlns:p14="http://schemas.microsoft.com/office/powerpoint/2010/main" val="761248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191000"/>
          </a:xfrm>
          <a:prstGeom prst="rect">
            <a:avLst/>
          </a:prstGeom>
        </p:spPr>
      </p:pic>
      <p:sp>
        <p:nvSpPr>
          <p:cNvPr id="3" name="TextBox 2"/>
          <p:cNvSpPr txBox="1"/>
          <p:nvPr/>
        </p:nvSpPr>
        <p:spPr>
          <a:xfrm>
            <a:off x="228600" y="76200"/>
            <a:ext cx="8610600" cy="369332"/>
          </a:xfrm>
          <a:prstGeom prst="rect">
            <a:avLst/>
          </a:prstGeom>
          <a:noFill/>
        </p:spPr>
        <p:txBody>
          <a:bodyPr wrap="square" rtlCol="0">
            <a:spAutoFit/>
          </a:bodyPr>
          <a:lstStyle/>
          <a:p>
            <a:r>
              <a:rPr lang="en-US" sz="1600" b="1" u="sng" dirty="0"/>
              <a:t>LITHIUM ION  BATTERY DISCHARGE</a:t>
            </a:r>
            <a:r>
              <a:rPr lang="en-US" b="1" u="sng" dirty="0"/>
              <a:t>:</a:t>
            </a:r>
            <a:endParaRPr lang="en-US" dirty="0"/>
          </a:p>
        </p:txBody>
      </p:sp>
      <p:sp>
        <p:nvSpPr>
          <p:cNvPr id="4" name="TextBox 3"/>
          <p:cNvSpPr txBox="1"/>
          <p:nvPr/>
        </p:nvSpPr>
        <p:spPr>
          <a:xfrm>
            <a:off x="228600" y="5334000"/>
            <a:ext cx="8610600" cy="800219"/>
          </a:xfrm>
          <a:prstGeom prst="rect">
            <a:avLst/>
          </a:prstGeom>
          <a:noFill/>
        </p:spPr>
        <p:txBody>
          <a:bodyPr wrap="square" rtlCol="0">
            <a:spAutoFit/>
          </a:bodyPr>
          <a:lstStyle/>
          <a:p>
            <a:r>
              <a:rPr lang="en-US" sz="1400" b="1" u="sng" dirty="0"/>
              <a:t>CIRCUIT DIAGRAM OF DISCHARGE OF LITHIUM ION  BATTERY WITH LOAD RESISTANCE 72 OHMS FOR 500 HOURS</a:t>
            </a:r>
            <a:endParaRPr lang="en-US" sz="1400" dirty="0"/>
          </a:p>
          <a:p>
            <a:endParaRPr lang="en-US" dirty="0"/>
          </a:p>
        </p:txBody>
      </p:sp>
    </p:spTree>
    <p:extLst>
      <p:ext uri="{BB962C8B-B14F-4D97-AF65-F5344CB8AC3E}">
        <p14:creationId xmlns:p14="http://schemas.microsoft.com/office/powerpoint/2010/main" val="1085930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
            <a:ext cx="9143999" cy="4889182"/>
          </a:xfrm>
          <a:prstGeom prst="rect">
            <a:avLst/>
          </a:prstGeom>
        </p:spPr>
      </p:pic>
      <p:sp>
        <p:nvSpPr>
          <p:cNvPr id="3" name="TextBox 2"/>
          <p:cNvSpPr txBox="1"/>
          <p:nvPr/>
        </p:nvSpPr>
        <p:spPr>
          <a:xfrm>
            <a:off x="76200" y="5105400"/>
            <a:ext cx="89916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LITHIUM ION  BATTERY DISCHARGE FOR 500 HOURS</a:t>
            </a:r>
            <a:endParaRPr lang="en-US" sz="1600" dirty="0"/>
          </a:p>
          <a:p>
            <a:endParaRPr lang="en-US" dirty="0"/>
          </a:p>
        </p:txBody>
      </p:sp>
    </p:spTree>
    <p:extLst>
      <p:ext uri="{BB962C8B-B14F-4D97-AF65-F5344CB8AC3E}">
        <p14:creationId xmlns:p14="http://schemas.microsoft.com/office/powerpoint/2010/main" val="3243291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76200"/>
            <a:ext cx="9144000" cy="4602480"/>
          </a:xfrm>
          <a:prstGeom prst="rect">
            <a:avLst/>
          </a:prstGeom>
        </p:spPr>
      </p:pic>
      <p:sp>
        <p:nvSpPr>
          <p:cNvPr id="3" name="TextBox 2"/>
          <p:cNvSpPr txBox="1"/>
          <p:nvPr/>
        </p:nvSpPr>
        <p:spPr>
          <a:xfrm>
            <a:off x="76200" y="5410200"/>
            <a:ext cx="89916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CIRCUIT DIAGRAM OF DISCHARGE OF LITHIUM ION BATTERY  WITH LOAD  AS STEP SIGNAL FOR 25 HOURS</a:t>
            </a:r>
            <a:endParaRPr lang="en-US" sz="1600" dirty="0"/>
          </a:p>
          <a:p>
            <a:endParaRPr lang="en-US" dirty="0"/>
          </a:p>
        </p:txBody>
      </p:sp>
    </p:spTree>
    <p:extLst>
      <p:ext uri="{BB962C8B-B14F-4D97-AF65-F5344CB8AC3E}">
        <p14:creationId xmlns:p14="http://schemas.microsoft.com/office/powerpoint/2010/main" val="24180243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4970780"/>
          </a:xfrm>
          <a:prstGeom prst="rect">
            <a:avLst/>
          </a:prstGeom>
        </p:spPr>
      </p:pic>
      <p:sp>
        <p:nvSpPr>
          <p:cNvPr id="3" name="TextBox 2"/>
          <p:cNvSpPr txBox="1"/>
          <p:nvPr/>
        </p:nvSpPr>
        <p:spPr>
          <a:xfrm>
            <a:off x="0" y="5257800"/>
            <a:ext cx="9144000" cy="307777"/>
          </a:xfrm>
          <a:prstGeom prst="rect">
            <a:avLst/>
          </a:prstGeom>
          <a:noFill/>
        </p:spPr>
        <p:txBody>
          <a:bodyPr wrap="square" rtlCol="0">
            <a:spAutoFit/>
          </a:bodyPr>
          <a:lstStyle/>
          <a:p>
            <a:r>
              <a:rPr lang="en-US" sz="1400" b="1" u="sng" dirty="0"/>
              <a:t>Figure </a:t>
            </a:r>
            <a:r>
              <a:rPr lang="en-US" sz="1400" b="1" u="sng" dirty="0" smtClean="0"/>
              <a:t>:- </a:t>
            </a:r>
            <a:r>
              <a:rPr lang="en-US" sz="1400" b="1" u="sng" dirty="0"/>
              <a:t>IMAGE SHOWING DETAILS OF STEP SIGNAL</a:t>
            </a:r>
            <a:endParaRPr lang="en-US" sz="1400" dirty="0"/>
          </a:p>
        </p:txBody>
      </p:sp>
    </p:spTree>
    <p:extLst>
      <p:ext uri="{BB962C8B-B14F-4D97-AF65-F5344CB8AC3E}">
        <p14:creationId xmlns:p14="http://schemas.microsoft.com/office/powerpoint/2010/main" val="18350731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4799647"/>
          </a:xfrm>
          <a:prstGeom prst="rect">
            <a:avLst/>
          </a:prstGeom>
        </p:spPr>
      </p:pic>
      <p:sp>
        <p:nvSpPr>
          <p:cNvPr id="3" name="TextBox 2"/>
          <p:cNvSpPr txBox="1"/>
          <p:nvPr/>
        </p:nvSpPr>
        <p:spPr>
          <a:xfrm>
            <a:off x="68317" y="5181600"/>
            <a:ext cx="88392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DISCHARGE OF LITHIUM ION BATTERY  CONNECTED TO STEP SIGNAL FOR 25 HOURS</a:t>
            </a:r>
            <a:endParaRPr lang="en-US" sz="1600" dirty="0"/>
          </a:p>
          <a:p>
            <a:endParaRPr lang="en-US" dirty="0"/>
          </a:p>
        </p:txBody>
      </p:sp>
    </p:spTree>
    <p:extLst>
      <p:ext uri="{BB962C8B-B14F-4D97-AF65-F5344CB8AC3E}">
        <p14:creationId xmlns:p14="http://schemas.microsoft.com/office/powerpoint/2010/main" val="2820879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3999" cy="4567555"/>
          </a:xfrm>
          <a:prstGeom prst="rect">
            <a:avLst/>
          </a:prstGeom>
        </p:spPr>
      </p:pic>
      <p:sp>
        <p:nvSpPr>
          <p:cNvPr id="3" name="TextBox 2"/>
          <p:cNvSpPr txBox="1"/>
          <p:nvPr/>
        </p:nvSpPr>
        <p:spPr>
          <a:xfrm>
            <a:off x="0" y="4953000"/>
            <a:ext cx="9143999" cy="615553"/>
          </a:xfrm>
          <a:prstGeom prst="rect">
            <a:avLst/>
          </a:prstGeom>
          <a:noFill/>
        </p:spPr>
        <p:txBody>
          <a:bodyPr wrap="square" rtlCol="0">
            <a:spAutoFit/>
          </a:bodyPr>
          <a:lstStyle/>
          <a:p>
            <a:r>
              <a:rPr lang="en-US" sz="1600" b="1" u="sng" dirty="0"/>
              <a:t>Figure </a:t>
            </a:r>
            <a:r>
              <a:rPr lang="en-US" sz="1600" b="1" u="sng" dirty="0" smtClean="0"/>
              <a:t>:- </a:t>
            </a:r>
            <a:r>
              <a:rPr lang="en-US" sz="1600" b="1" u="sng" dirty="0"/>
              <a:t>IMAGE OF STEP SIGNAL WITH RAMP START DEVELOPED IN SIGNAL BUILDER</a:t>
            </a:r>
            <a:endParaRPr lang="en-US" sz="1600" dirty="0"/>
          </a:p>
          <a:p>
            <a:endParaRPr lang="en-US" dirty="0"/>
          </a:p>
        </p:txBody>
      </p:sp>
    </p:spTree>
    <p:extLst>
      <p:ext uri="{BB962C8B-B14F-4D97-AF65-F5344CB8AC3E}">
        <p14:creationId xmlns:p14="http://schemas.microsoft.com/office/powerpoint/2010/main" val="16101445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52400" y="0"/>
            <a:ext cx="8839200" cy="4763770"/>
          </a:xfrm>
          <a:prstGeom prst="rect">
            <a:avLst/>
          </a:prstGeom>
        </p:spPr>
      </p:pic>
      <p:sp>
        <p:nvSpPr>
          <p:cNvPr id="3" name="TextBox 2"/>
          <p:cNvSpPr txBox="1"/>
          <p:nvPr/>
        </p:nvSpPr>
        <p:spPr>
          <a:xfrm>
            <a:off x="152400" y="5029200"/>
            <a:ext cx="88392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CIRCUIT DIAGRAM OF DISCHARGE OF LITHIUM ION BATTERY  WITH LOAD  AS STEP SIGNAL  WITH RAMP START FOR 20 HOURS</a:t>
            </a:r>
            <a:endParaRPr lang="en-US" sz="1600" dirty="0"/>
          </a:p>
          <a:p>
            <a:endParaRPr lang="en-US" dirty="0"/>
          </a:p>
        </p:txBody>
      </p:sp>
    </p:spTree>
    <p:extLst>
      <p:ext uri="{BB962C8B-B14F-4D97-AF65-F5344CB8AC3E}">
        <p14:creationId xmlns:p14="http://schemas.microsoft.com/office/powerpoint/2010/main" val="35199353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4902517"/>
          </a:xfrm>
          <a:prstGeom prst="rect">
            <a:avLst/>
          </a:prstGeom>
        </p:spPr>
      </p:pic>
      <p:sp>
        <p:nvSpPr>
          <p:cNvPr id="3" name="TextBox 2"/>
          <p:cNvSpPr txBox="1"/>
          <p:nvPr/>
        </p:nvSpPr>
        <p:spPr>
          <a:xfrm>
            <a:off x="0" y="5410200"/>
            <a:ext cx="9144000" cy="861774"/>
          </a:xfrm>
          <a:prstGeom prst="rect">
            <a:avLst/>
          </a:prstGeom>
          <a:noFill/>
        </p:spPr>
        <p:txBody>
          <a:bodyPr wrap="square" rtlCol="0">
            <a:spAutoFit/>
          </a:bodyPr>
          <a:lstStyle/>
          <a:p>
            <a:r>
              <a:rPr lang="en-US" sz="1600" b="1" u="sng" dirty="0" smtClean="0"/>
              <a:t>Figure:- </a:t>
            </a:r>
            <a:r>
              <a:rPr lang="en-US" sz="1600" b="1" u="sng" dirty="0"/>
              <a:t>SOC &amp; CURRENT WAVEFORM OF DISCHARGE OF LITHIUM ION BATTERY  CONNECTED TO  LOAD AS STEP SIGNAL WITH RAMP START FOR 20 HOURS</a:t>
            </a:r>
            <a:endParaRPr lang="en-US" sz="1600" dirty="0"/>
          </a:p>
          <a:p>
            <a:endParaRPr lang="en-US" dirty="0"/>
          </a:p>
        </p:txBody>
      </p:sp>
    </p:spTree>
    <p:extLst>
      <p:ext uri="{BB962C8B-B14F-4D97-AF65-F5344CB8AC3E}">
        <p14:creationId xmlns:p14="http://schemas.microsoft.com/office/powerpoint/2010/main" val="3824202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8153400" cy="3754874"/>
          </a:xfrm>
          <a:prstGeom prst="rect">
            <a:avLst/>
          </a:prstGeom>
        </p:spPr>
        <p:txBody>
          <a:bodyPr wrap="square">
            <a:spAutoFit/>
          </a:bodyPr>
          <a:lstStyle/>
          <a:p>
            <a:pPr lvl="0"/>
            <a:r>
              <a:rPr lang="en-US" sz="1400" b="1" dirty="0">
                <a:solidFill>
                  <a:prstClr val="black"/>
                </a:solidFill>
              </a:rPr>
              <a:t>Secondary Batteries:</a:t>
            </a:r>
            <a:endParaRPr lang="en-US" sz="1400" dirty="0">
              <a:solidFill>
                <a:prstClr val="black"/>
              </a:solidFill>
            </a:endParaRPr>
          </a:p>
          <a:p>
            <a:pPr lvl="0" algn="just"/>
            <a:r>
              <a:rPr lang="en-US" sz="1400" dirty="0">
                <a:solidFill>
                  <a:prstClr val="black"/>
                </a:solidFill>
              </a:rPr>
              <a:t>Secondary batteries are also called as rechargeable batteries. These batteries can be used and recharges simultaneously. They are usually assembled with active materials with active in the discharged state. </a:t>
            </a:r>
          </a:p>
          <a:p>
            <a:pPr lvl="0"/>
            <a:r>
              <a:rPr lang="en-US" sz="1400" b="1" u="sng" dirty="0">
                <a:solidFill>
                  <a:prstClr val="black"/>
                </a:solidFill>
              </a:rPr>
              <a:t>Dry cell (</a:t>
            </a:r>
            <a:r>
              <a:rPr lang="en-US" sz="1400" b="1" u="sng" dirty="0" err="1">
                <a:solidFill>
                  <a:prstClr val="black"/>
                </a:solidFill>
              </a:rPr>
              <a:t>Leclanche</a:t>
            </a:r>
            <a:r>
              <a:rPr lang="en-US" sz="1400" b="1" u="sng" dirty="0">
                <a:solidFill>
                  <a:prstClr val="black"/>
                </a:solidFill>
              </a:rPr>
              <a:t> Cell) :-</a:t>
            </a:r>
            <a:r>
              <a:rPr lang="en-US" sz="1400" b="1" dirty="0">
                <a:solidFill>
                  <a:prstClr val="black"/>
                </a:solidFill>
              </a:rPr>
              <a:t> </a:t>
            </a:r>
            <a:endParaRPr lang="en-US" sz="1400" dirty="0">
              <a:solidFill>
                <a:prstClr val="black"/>
              </a:solidFill>
            </a:endParaRPr>
          </a:p>
          <a:p>
            <a:pPr lvl="0" algn="just"/>
            <a:r>
              <a:rPr lang="en-US" sz="1400" dirty="0">
                <a:solidFill>
                  <a:prstClr val="black"/>
                </a:solidFill>
              </a:rPr>
              <a:t>It consists of a cylindrical Zinc container that acts as an anode. A graphite rod placed in the center acts as a cathode. The space between anode and cathode is packed with the paste of NH4Cl and ZnCl2 and the graphite rod is surrounded by powdered MnO2 and carbon . The cell is called dry cell because of the absence of any liquid phase, even the electrolyte consists of NH4Cl ,ZnCl2 and MnO2 to which starch is added to make a thick paste which prevents leakage. The graphite rod is fitted with a metal cap and the cylinder is sealed at the top with a pitch.</a:t>
            </a:r>
          </a:p>
          <a:p>
            <a:pPr lvl="0"/>
            <a:r>
              <a:rPr lang="en-US" sz="1400" dirty="0">
                <a:solidFill>
                  <a:prstClr val="black"/>
                </a:solidFill>
              </a:rPr>
              <a:t> </a:t>
            </a:r>
            <a:r>
              <a:rPr lang="en-US" sz="1400" b="1" dirty="0">
                <a:solidFill>
                  <a:prstClr val="black"/>
                </a:solidFill>
              </a:rPr>
              <a:t>Zn2+ + 2NH3 + 2 Cl- </a:t>
            </a:r>
            <a:r>
              <a:rPr lang="en-US" sz="1400" b="1" dirty="0">
                <a:solidFill>
                  <a:prstClr val="black"/>
                </a:solidFill>
                <a:sym typeface="Symbol"/>
              </a:rPr>
              <a:t></a:t>
            </a:r>
            <a:r>
              <a:rPr lang="en-US" sz="1400" b="1" dirty="0">
                <a:solidFill>
                  <a:prstClr val="black"/>
                </a:solidFill>
              </a:rPr>
              <a:t> [Zn(NH3)2Cl2]</a:t>
            </a:r>
            <a:endParaRPr lang="en-US" sz="1400" dirty="0">
              <a:solidFill>
                <a:prstClr val="black"/>
              </a:solidFill>
            </a:endParaRPr>
          </a:p>
          <a:p>
            <a:pPr lvl="0"/>
            <a:r>
              <a:rPr lang="en-US" sz="1400" dirty="0">
                <a:solidFill>
                  <a:prstClr val="black"/>
                </a:solidFill>
              </a:rPr>
              <a:t>The net cell reaction is</a:t>
            </a:r>
          </a:p>
          <a:p>
            <a:pPr lvl="0"/>
            <a:r>
              <a:rPr lang="en-US" sz="1400" dirty="0">
                <a:solidFill>
                  <a:prstClr val="black"/>
                </a:solidFill>
              </a:rPr>
              <a:t>Zn(s)+2MnO2(s)+H2O → Zn2++ Mn2O3+ 2OH-</a:t>
            </a:r>
          </a:p>
          <a:p>
            <a:pPr lvl="0"/>
            <a:r>
              <a:rPr lang="en-US" sz="1400" dirty="0">
                <a:solidFill>
                  <a:prstClr val="black"/>
                </a:solidFill>
              </a:rPr>
              <a:t>2 NH4Cl + 2 OH- → 2NH3 + Cl- +2 H2O</a:t>
            </a:r>
          </a:p>
          <a:p>
            <a:pPr lvl="0"/>
            <a:r>
              <a:rPr lang="en-US" sz="1400" dirty="0">
                <a:solidFill>
                  <a:prstClr val="black"/>
                </a:solidFill>
              </a:rPr>
              <a:t>Zn2+ + 2NH3 + 2 Cl- → [Zn(NH3)2Cl2]</a:t>
            </a:r>
          </a:p>
        </p:txBody>
      </p:sp>
    </p:spTree>
    <p:extLst>
      <p:ext uri="{BB962C8B-B14F-4D97-AF65-F5344CB8AC3E}">
        <p14:creationId xmlns:p14="http://schemas.microsoft.com/office/powerpoint/2010/main" val="23364812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52400" y="1219200"/>
            <a:ext cx="8991600" cy="4267200"/>
          </a:xfrm>
          <a:prstGeom prst="rect">
            <a:avLst/>
          </a:prstGeom>
        </p:spPr>
      </p:pic>
      <p:sp>
        <p:nvSpPr>
          <p:cNvPr id="3" name="TextBox 2"/>
          <p:cNvSpPr txBox="1"/>
          <p:nvPr/>
        </p:nvSpPr>
        <p:spPr>
          <a:xfrm>
            <a:off x="152400" y="5715000"/>
            <a:ext cx="8991600" cy="861774"/>
          </a:xfrm>
          <a:prstGeom prst="rect">
            <a:avLst/>
          </a:prstGeom>
          <a:noFill/>
        </p:spPr>
        <p:txBody>
          <a:bodyPr wrap="square" rtlCol="0">
            <a:spAutoFit/>
          </a:bodyPr>
          <a:lstStyle/>
          <a:p>
            <a:r>
              <a:rPr lang="en-US" b="1" u="sng" dirty="0"/>
              <a:t>Figure </a:t>
            </a:r>
            <a:r>
              <a:rPr lang="en-US" b="1" u="sng" dirty="0" smtClean="0"/>
              <a:t>:- </a:t>
            </a:r>
            <a:r>
              <a:rPr lang="en-US" sz="1600" b="1" u="sng" dirty="0"/>
              <a:t>CIRCUIT DIAGRAM OF DISCHARGE OF LEAD ACID-LEAD ACID SERIES BATTERY  WITH LOAD  AS 72 OHM RESISTANCE FOR 500 HOURS</a:t>
            </a:r>
            <a:endParaRPr lang="en-US" sz="1600" dirty="0"/>
          </a:p>
          <a:p>
            <a:endParaRPr lang="en-US" sz="1600" dirty="0"/>
          </a:p>
        </p:txBody>
      </p:sp>
      <p:sp>
        <p:nvSpPr>
          <p:cNvPr id="4" name="TextBox 3"/>
          <p:cNvSpPr txBox="1"/>
          <p:nvPr/>
        </p:nvSpPr>
        <p:spPr>
          <a:xfrm>
            <a:off x="152400" y="0"/>
            <a:ext cx="8839200" cy="369332"/>
          </a:xfrm>
          <a:prstGeom prst="rect">
            <a:avLst/>
          </a:prstGeom>
          <a:noFill/>
        </p:spPr>
        <p:txBody>
          <a:bodyPr wrap="square" rtlCol="0">
            <a:spAutoFit/>
          </a:bodyPr>
          <a:lstStyle/>
          <a:p>
            <a:r>
              <a:rPr lang="en-US" sz="1600" b="1" u="sng" dirty="0"/>
              <a:t>LEAD ACID-LEAD ACID SERIES BATTERY DISCHARGE</a:t>
            </a:r>
            <a:r>
              <a:rPr lang="en-US" b="1" u="sng" dirty="0"/>
              <a:t>:</a:t>
            </a:r>
            <a:endParaRPr lang="en-US" dirty="0"/>
          </a:p>
        </p:txBody>
      </p:sp>
    </p:spTree>
    <p:extLst>
      <p:ext uri="{BB962C8B-B14F-4D97-AF65-F5344CB8AC3E}">
        <p14:creationId xmlns:p14="http://schemas.microsoft.com/office/powerpoint/2010/main" val="35639034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181599"/>
          </a:xfrm>
          <a:prstGeom prst="rect">
            <a:avLst/>
          </a:prstGeom>
        </p:spPr>
      </p:pic>
      <p:sp>
        <p:nvSpPr>
          <p:cNvPr id="3" name="TextBox 2"/>
          <p:cNvSpPr txBox="1"/>
          <p:nvPr/>
        </p:nvSpPr>
        <p:spPr>
          <a:xfrm>
            <a:off x="152400" y="5257800"/>
            <a:ext cx="8839200" cy="861774"/>
          </a:xfrm>
          <a:prstGeom prst="rect">
            <a:avLst/>
          </a:prstGeom>
          <a:noFill/>
        </p:spPr>
        <p:txBody>
          <a:bodyPr wrap="square" rtlCol="0">
            <a:spAutoFit/>
          </a:bodyPr>
          <a:lstStyle/>
          <a:p>
            <a:r>
              <a:rPr lang="en-US" sz="1600" b="1" u="sng" dirty="0" smtClean="0"/>
              <a:t>Figure:- </a:t>
            </a:r>
            <a:r>
              <a:rPr lang="en-US" sz="1600" b="1" u="sng" dirty="0"/>
              <a:t>SOC &amp; CURRENT WAVEFORM OF DISCHARGE OF LEAD ACID-LEAD ACID SERIES  BATTERY  CONNECTED TO LOAD RESISTANCE OF 72 OHMS FOR 500 HOURS</a:t>
            </a:r>
            <a:endParaRPr lang="en-US" sz="1600" dirty="0"/>
          </a:p>
          <a:p>
            <a:endParaRPr lang="en-US" dirty="0"/>
          </a:p>
        </p:txBody>
      </p:sp>
    </p:spTree>
    <p:extLst>
      <p:ext uri="{BB962C8B-B14F-4D97-AF65-F5344CB8AC3E}">
        <p14:creationId xmlns:p14="http://schemas.microsoft.com/office/powerpoint/2010/main" val="3399154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533400"/>
            <a:ext cx="9144000" cy="4267200"/>
          </a:xfrm>
          <a:prstGeom prst="rect">
            <a:avLst/>
          </a:prstGeom>
        </p:spPr>
      </p:pic>
      <p:sp>
        <p:nvSpPr>
          <p:cNvPr id="3" name="TextBox 2"/>
          <p:cNvSpPr txBox="1"/>
          <p:nvPr/>
        </p:nvSpPr>
        <p:spPr>
          <a:xfrm>
            <a:off x="152400" y="5105400"/>
            <a:ext cx="88392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CIRCUIT DIAGRAM OF DISCHARGE OF LEAD ACID-LEAD ACID SERIES BATTERY  WITH LOAD  AS STEP SIGNAL  WITH RAMP START FOR 500 HOURS</a:t>
            </a:r>
            <a:endParaRPr lang="en-US" sz="1600" dirty="0"/>
          </a:p>
          <a:p>
            <a:endParaRPr lang="en-US" dirty="0"/>
          </a:p>
        </p:txBody>
      </p:sp>
    </p:spTree>
    <p:extLst>
      <p:ext uri="{BB962C8B-B14F-4D97-AF65-F5344CB8AC3E}">
        <p14:creationId xmlns:p14="http://schemas.microsoft.com/office/powerpoint/2010/main" val="30402460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4797107"/>
          </a:xfrm>
          <a:prstGeom prst="rect">
            <a:avLst/>
          </a:prstGeom>
        </p:spPr>
      </p:pic>
      <p:sp>
        <p:nvSpPr>
          <p:cNvPr id="3" name="TextBox 2"/>
          <p:cNvSpPr txBox="1"/>
          <p:nvPr/>
        </p:nvSpPr>
        <p:spPr>
          <a:xfrm>
            <a:off x="76200" y="5257800"/>
            <a:ext cx="8915400" cy="861774"/>
          </a:xfrm>
          <a:prstGeom prst="rect">
            <a:avLst/>
          </a:prstGeom>
          <a:noFill/>
        </p:spPr>
        <p:txBody>
          <a:bodyPr wrap="square" rtlCol="0">
            <a:spAutoFit/>
          </a:bodyPr>
          <a:lstStyle/>
          <a:p>
            <a:r>
              <a:rPr lang="en-US" sz="1600" b="1" u="sng" dirty="0" smtClean="0"/>
              <a:t>Figure:-</a:t>
            </a:r>
            <a:r>
              <a:rPr lang="en-US" sz="1600" b="1" u="sng" dirty="0"/>
              <a:t>SOC &amp; CURRENT  WAVEFORM OF </a:t>
            </a:r>
            <a:r>
              <a:rPr lang="en-US" sz="1600" b="1" u="sng" dirty="0" err="1"/>
              <a:t>OF</a:t>
            </a:r>
            <a:r>
              <a:rPr lang="en-US" sz="1600" b="1" u="sng" dirty="0"/>
              <a:t> DISCHARGE OF LEAD ACID-LEAD ACID SERIES BATTERY  WITH LOAD  AS STEP SIGNAL  WITH RAMP START FOR 500 HOURS</a:t>
            </a:r>
            <a:endParaRPr lang="en-US" sz="1600" dirty="0"/>
          </a:p>
          <a:p>
            <a:endParaRPr lang="en-US" dirty="0"/>
          </a:p>
        </p:txBody>
      </p:sp>
    </p:spTree>
    <p:extLst>
      <p:ext uri="{BB962C8B-B14F-4D97-AF65-F5344CB8AC3E}">
        <p14:creationId xmlns:p14="http://schemas.microsoft.com/office/powerpoint/2010/main" val="6446170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304800"/>
            <a:ext cx="9067800" cy="5366266"/>
          </a:xfrm>
          <a:prstGeom prst="rect">
            <a:avLst/>
          </a:prstGeom>
        </p:spPr>
      </p:pic>
      <p:sp>
        <p:nvSpPr>
          <p:cNvPr id="4" name="TextBox 3"/>
          <p:cNvSpPr txBox="1"/>
          <p:nvPr/>
        </p:nvSpPr>
        <p:spPr>
          <a:xfrm>
            <a:off x="533400" y="5671066"/>
            <a:ext cx="7772400" cy="1077218"/>
          </a:xfrm>
          <a:prstGeom prst="rect">
            <a:avLst/>
          </a:prstGeom>
          <a:noFill/>
        </p:spPr>
        <p:txBody>
          <a:bodyPr wrap="square" rtlCol="0">
            <a:spAutoFit/>
          </a:bodyPr>
          <a:lstStyle/>
          <a:p>
            <a:r>
              <a:rPr lang="en-US" sz="1600" b="1" u="sng" dirty="0" smtClean="0"/>
              <a:t>Figure:- </a:t>
            </a:r>
            <a:r>
              <a:rPr lang="en-US" sz="1600" b="1" u="sng" dirty="0"/>
              <a:t>CIRCUIT DIAGRAM OF DISCHARGE OF LEAD ACID-LEAD ACID SERIES BATTERY  WITH LOAD  AS STEP SIGNAL  WITH RAMP START DEVELOPED BY SIGNAL BUILDER FOR 500 HOURS</a:t>
            </a:r>
            <a:endParaRPr lang="en-US" sz="1600" dirty="0"/>
          </a:p>
          <a:p>
            <a:endParaRPr lang="en-US" sz="1600" dirty="0"/>
          </a:p>
        </p:txBody>
      </p:sp>
    </p:spTree>
    <p:extLst>
      <p:ext uri="{BB962C8B-B14F-4D97-AF65-F5344CB8AC3E}">
        <p14:creationId xmlns:p14="http://schemas.microsoft.com/office/powerpoint/2010/main" val="1788512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105400"/>
          </a:xfrm>
          <a:prstGeom prst="rect">
            <a:avLst/>
          </a:prstGeom>
        </p:spPr>
      </p:pic>
      <p:sp>
        <p:nvSpPr>
          <p:cNvPr id="3" name="TextBox 2"/>
          <p:cNvSpPr txBox="1"/>
          <p:nvPr/>
        </p:nvSpPr>
        <p:spPr>
          <a:xfrm>
            <a:off x="0" y="5334000"/>
            <a:ext cx="9144000" cy="1107996"/>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DISCHARGE OF LEAD ACID-LEAD ACID SERIES BATTERY  WITH LOAD  AS STEP SIGNAL  WITH RAMP START DEVELOPED BY SIGNAL BUILDER FOR 500 HOURS</a:t>
            </a:r>
            <a:endParaRPr lang="en-US" sz="1600" dirty="0"/>
          </a:p>
          <a:p>
            <a:endParaRPr lang="en-US" dirty="0"/>
          </a:p>
        </p:txBody>
      </p:sp>
    </p:spTree>
    <p:extLst>
      <p:ext uri="{BB962C8B-B14F-4D97-AF65-F5344CB8AC3E}">
        <p14:creationId xmlns:p14="http://schemas.microsoft.com/office/powerpoint/2010/main" val="23115814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371600"/>
            <a:ext cx="8839200" cy="4005262"/>
          </a:xfrm>
          <a:prstGeom prst="rect">
            <a:avLst/>
          </a:prstGeom>
        </p:spPr>
      </p:pic>
      <p:sp>
        <p:nvSpPr>
          <p:cNvPr id="3" name="TextBox 2"/>
          <p:cNvSpPr txBox="1"/>
          <p:nvPr/>
        </p:nvSpPr>
        <p:spPr>
          <a:xfrm>
            <a:off x="152400" y="152400"/>
            <a:ext cx="8839200" cy="646331"/>
          </a:xfrm>
          <a:prstGeom prst="rect">
            <a:avLst/>
          </a:prstGeom>
          <a:noFill/>
        </p:spPr>
        <p:txBody>
          <a:bodyPr wrap="square" rtlCol="0">
            <a:spAutoFit/>
          </a:bodyPr>
          <a:lstStyle/>
          <a:p>
            <a:endParaRPr lang="en-US" b="1" u="sng" dirty="0" smtClean="0"/>
          </a:p>
          <a:p>
            <a:r>
              <a:rPr lang="en-US" sz="1600" b="1" u="sng" dirty="0" smtClean="0"/>
              <a:t>LEAD </a:t>
            </a:r>
            <a:r>
              <a:rPr lang="en-US" sz="1600" b="1" u="sng" dirty="0"/>
              <a:t>ACID-LITHIUM ION  SERIES BATTERY DISCHARGE</a:t>
            </a:r>
            <a:r>
              <a:rPr lang="en-US" b="1" u="sng" dirty="0"/>
              <a:t>:</a:t>
            </a:r>
            <a:endParaRPr lang="en-US" dirty="0"/>
          </a:p>
        </p:txBody>
      </p:sp>
      <p:sp>
        <p:nvSpPr>
          <p:cNvPr id="4" name="TextBox 3"/>
          <p:cNvSpPr txBox="1"/>
          <p:nvPr/>
        </p:nvSpPr>
        <p:spPr>
          <a:xfrm>
            <a:off x="152400" y="5181600"/>
            <a:ext cx="88392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CIRCUIT DIAGRAM OF DISCHARGE OF LEAD ACID-LITHIUM ION  ACID SERIES BATTERY  WITH LOAD  RESISTANCE OF 72 OHMS FOR 500 HOURS</a:t>
            </a:r>
            <a:endParaRPr lang="en-US" sz="1600" dirty="0"/>
          </a:p>
          <a:p>
            <a:endParaRPr lang="en-US" dirty="0"/>
          </a:p>
        </p:txBody>
      </p:sp>
    </p:spTree>
    <p:extLst>
      <p:ext uri="{BB962C8B-B14F-4D97-AF65-F5344CB8AC3E}">
        <p14:creationId xmlns:p14="http://schemas.microsoft.com/office/powerpoint/2010/main" val="14878887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5181600"/>
          </a:xfrm>
          <a:prstGeom prst="rect">
            <a:avLst/>
          </a:prstGeom>
        </p:spPr>
      </p:pic>
      <p:sp>
        <p:nvSpPr>
          <p:cNvPr id="3" name="TextBox 2"/>
          <p:cNvSpPr txBox="1"/>
          <p:nvPr/>
        </p:nvSpPr>
        <p:spPr>
          <a:xfrm>
            <a:off x="0" y="5562600"/>
            <a:ext cx="91440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WAVEFORM  OF DISCHARGE OF LEAD ACID-LITHIUM ION  ACID SERIES BATTERY  WITH LOAD  RESISTANCE OF 72 OHMS FOR 500 HOURS</a:t>
            </a:r>
            <a:endParaRPr lang="en-US" sz="1600" dirty="0"/>
          </a:p>
          <a:p>
            <a:endParaRPr lang="en-US" dirty="0"/>
          </a:p>
        </p:txBody>
      </p:sp>
    </p:spTree>
    <p:extLst>
      <p:ext uri="{BB962C8B-B14F-4D97-AF65-F5344CB8AC3E}">
        <p14:creationId xmlns:p14="http://schemas.microsoft.com/office/powerpoint/2010/main" val="33085543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029200"/>
          </a:xfrm>
          <a:prstGeom prst="rect">
            <a:avLst/>
          </a:prstGeom>
        </p:spPr>
      </p:pic>
      <p:sp>
        <p:nvSpPr>
          <p:cNvPr id="3" name="TextBox 2"/>
          <p:cNvSpPr txBox="1"/>
          <p:nvPr/>
        </p:nvSpPr>
        <p:spPr>
          <a:xfrm>
            <a:off x="0" y="5257800"/>
            <a:ext cx="9143999"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DISCHARGE OF LEAD ACID-LITHIUM ION  ACID SERIES BATTERY  WITH LOAD  AS STEP SIGNAL FOR 500 HOURS</a:t>
            </a:r>
            <a:endParaRPr lang="en-US" sz="1600" dirty="0"/>
          </a:p>
          <a:p>
            <a:endParaRPr lang="en-US" dirty="0"/>
          </a:p>
        </p:txBody>
      </p:sp>
    </p:spTree>
    <p:extLst>
      <p:ext uri="{BB962C8B-B14F-4D97-AF65-F5344CB8AC3E}">
        <p14:creationId xmlns:p14="http://schemas.microsoft.com/office/powerpoint/2010/main" val="35431859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616767"/>
          </a:xfrm>
          <a:prstGeom prst="rect">
            <a:avLst/>
          </a:prstGeom>
        </p:spPr>
      </p:pic>
      <p:sp>
        <p:nvSpPr>
          <p:cNvPr id="3" name="TextBox 2"/>
          <p:cNvSpPr txBox="1"/>
          <p:nvPr/>
        </p:nvSpPr>
        <p:spPr>
          <a:xfrm>
            <a:off x="0" y="5181600"/>
            <a:ext cx="91440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DISCHARGE OF LEAD ACID-LITHIUM ION  ACID SERIES BATTERY  WITH LOAD  AS STEP SIGNAL WITH RAMP START FOR 500 HOURS</a:t>
            </a:r>
            <a:endParaRPr lang="en-US" sz="1600" dirty="0"/>
          </a:p>
          <a:p>
            <a:endParaRPr lang="en-US" dirty="0"/>
          </a:p>
        </p:txBody>
      </p:sp>
    </p:spTree>
    <p:extLst>
      <p:ext uri="{BB962C8B-B14F-4D97-AF65-F5344CB8AC3E}">
        <p14:creationId xmlns:p14="http://schemas.microsoft.com/office/powerpoint/2010/main" val="3972345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153400" cy="6032421"/>
          </a:xfrm>
          <a:prstGeom prst="rect">
            <a:avLst/>
          </a:prstGeom>
        </p:spPr>
        <p:txBody>
          <a:bodyPr wrap="square">
            <a:spAutoFit/>
          </a:bodyPr>
          <a:lstStyle/>
          <a:p>
            <a:endParaRPr lang="en-GB" sz="1400" b="1" dirty="0" smtClean="0"/>
          </a:p>
          <a:p>
            <a:endParaRPr lang="en-GB" sz="1400" b="1" dirty="0"/>
          </a:p>
          <a:p>
            <a:endParaRPr lang="en-GB" sz="1400" b="1" dirty="0" smtClean="0"/>
          </a:p>
          <a:p>
            <a:r>
              <a:rPr lang="en-GB" sz="1400" b="1" dirty="0"/>
              <a:t> </a:t>
            </a:r>
            <a:r>
              <a:rPr lang="en-GB" sz="1400" b="1" dirty="0" smtClean="0"/>
              <a:t>    Secondary </a:t>
            </a:r>
            <a:r>
              <a:rPr lang="en-GB" sz="1400" b="1" dirty="0"/>
              <a:t>Batteries:</a:t>
            </a:r>
          </a:p>
          <a:p>
            <a:r>
              <a:rPr lang="en-GB" sz="1400" dirty="0"/>
              <a:t>Secondary batteries are also called as rechargeable batteries. These batteries can be used and recharges simultaneously. They are usually assembled with active materials with active in the discharged state. </a:t>
            </a:r>
          </a:p>
          <a:p>
            <a:r>
              <a:rPr lang="en-GB" sz="1400" b="1" dirty="0"/>
              <a:t>Dry cell (</a:t>
            </a:r>
            <a:r>
              <a:rPr lang="en-GB" sz="1400" b="1" dirty="0" err="1"/>
              <a:t>Leclanche</a:t>
            </a:r>
            <a:r>
              <a:rPr lang="en-GB" sz="1400" b="1" dirty="0"/>
              <a:t> Cell) :- </a:t>
            </a:r>
          </a:p>
          <a:p>
            <a:pPr algn="just"/>
            <a:r>
              <a:rPr lang="en-GB" sz="1400" dirty="0"/>
              <a:t>It consists of a cylindrical Zinc container that acts as an anode. A graphite rod placed in the </a:t>
            </a:r>
            <a:r>
              <a:rPr lang="en-GB" sz="1400" dirty="0" err="1"/>
              <a:t>center</a:t>
            </a:r>
            <a:r>
              <a:rPr lang="en-GB" sz="1400" dirty="0"/>
              <a:t> acts as a cathode. The space between anode and cathode is packed with the paste of NH4Cl and ZnCl2 and the graphite rod is surrounded by powdered MnO2 and carbon . The cell is called dry cell because of the absence of any liquid phase, even the electrolyte consists of NH4Cl ,ZnCl2 and MnO2 to which starch is added to make a thick paste which prevents leakage. The graphite rod is fitted with a metal cap and the cylinder is sealed at the top with a pitch.</a:t>
            </a:r>
          </a:p>
          <a:p>
            <a:r>
              <a:rPr lang="en-GB" sz="1400" dirty="0"/>
              <a:t> </a:t>
            </a:r>
            <a:r>
              <a:rPr lang="en-GB" sz="1400" b="1" dirty="0"/>
              <a:t>Zn2+ + 2NH3 + 2 Cl-  [Zn(NH3)2Cl2]</a:t>
            </a:r>
          </a:p>
          <a:p>
            <a:r>
              <a:rPr lang="en-GB" sz="1400" dirty="0"/>
              <a:t>The net cell reaction is</a:t>
            </a:r>
          </a:p>
          <a:p>
            <a:r>
              <a:rPr lang="en-GB" sz="1400" b="1" dirty="0"/>
              <a:t>Zn(s)+2MnO2(s)+H2O → Zn2++ Mn2O3+ 2OH-</a:t>
            </a:r>
          </a:p>
          <a:p>
            <a:r>
              <a:rPr lang="en-GB" sz="1400" b="1" dirty="0"/>
              <a:t>2 NH4Cl + 2 OH- → 2NH3 + Cl- +2 H2O</a:t>
            </a:r>
          </a:p>
          <a:p>
            <a:r>
              <a:rPr lang="en-GB" sz="1400" b="1" dirty="0"/>
              <a:t>Zn2+ + 2NH3 + 2 Cl- → [Zn(NH3)2Cl2</a:t>
            </a:r>
            <a:r>
              <a:rPr lang="en-GB" sz="1400" b="1" dirty="0" smtClean="0"/>
              <a:t>]</a:t>
            </a:r>
          </a:p>
          <a:p>
            <a:pPr algn="just"/>
            <a:r>
              <a:rPr lang="en-US" sz="1400" dirty="0"/>
              <a:t>Rechargeable batteries are recharged by applying electric current, which reverses the chemical reactions that occur during discharge. Chargers are devices which supply the required current . Some examples for these rechargeable batteries are the batteries used in inverters, automobiles, mobile phones, MP3 players etc. Devices such as hearing aids and wristwatches use miniature cells and in places such as telephone exchanges or computer data Centre’s, larger batteries are used</a:t>
            </a:r>
            <a:r>
              <a:rPr lang="en-US" dirty="0"/>
              <a:t>.</a:t>
            </a:r>
          </a:p>
          <a:p>
            <a:endParaRPr lang="en-GB" b="1" dirty="0"/>
          </a:p>
        </p:txBody>
      </p:sp>
    </p:spTree>
    <p:extLst>
      <p:ext uri="{BB962C8B-B14F-4D97-AF65-F5344CB8AC3E}">
        <p14:creationId xmlns:p14="http://schemas.microsoft.com/office/powerpoint/2010/main" val="41888832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52400" y="1066800"/>
            <a:ext cx="8686800" cy="4343400"/>
          </a:xfrm>
          <a:prstGeom prst="rect">
            <a:avLst/>
          </a:prstGeom>
        </p:spPr>
      </p:pic>
      <p:sp>
        <p:nvSpPr>
          <p:cNvPr id="3" name="TextBox 2"/>
          <p:cNvSpPr txBox="1"/>
          <p:nvPr/>
        </p:nvSpPr>
        <p:spPr>
          <a:xfrm>
            <a:off x="152400" y="0"/>
            <a:ext cx="8686800" cy="646331"/>
          </a:xfrm>
          <a:prstGeom prst="rect">
            <a:avLst/>
          </a:prstGeom>
          <a:noFill/>
        </p:spPr>
        <p:txBody>
          <a:bodyPr wrap="square" rtlCol="0">
            <a:spAutoFit/>
          </a:bodyPr>
          <a:lstStyle/>
          <a:p>
            <a:r>
              <a:rPr lang="en-US" sz="1600" b="1" u="sng" dirty="0"/>
              <a:t>LITHIUM ION-LITHIUM ION SERIES BATTERY DISCHARGE</a:t>
            </a:r>
            <a:r>
              <a:rPr lang="en-US" b="1" u="sng" dirty="0"/>
              <a:t>:</a:t>
            </a:r>
            <a:endParaRPr lang="en-US" dirty="0"/>
          </a:p>
          <a:p>
            <a:endParaRPr lang="en-US" dirty="0"/>
          </a:p>
        </p:txBody>
      </p:sp>
      <p:sp>
        <p:nvSpPr>
          <p:cNvPr id="4" name="TextBox 3"/>
          <p:cNvSpPr txBox="1"/>
          <p:nvPr/>
        </p:nvSpPr>
        <p:spPr>
          <a:xfrm>
            <a:off x="152400" y="5105400"/>
            <a:ext cx="88392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CIRCUIT DIAGRAM OF DISCHARGE OF LITHIUM ION-LITHIUM ION  ACID SERIES BATTERY  WITH LOAD  RESISTANCE OF 72 OHMS FOR 500 HOURS</a:t>
            </a:r>
            <a:endParaRPr lang="en-US" sz="1600" dirty="0"/>
          </a:p>
          <a:p>
            <a:endParaRPr lang="en-US" sz="1600" dirty="0"/>
          </a:p>
        </p:txBody>
      </p:sp>
    </p:spTree>
    <p:extLst>
      <p:ext uri="{BB962C8B-B14F-4D97-AF65-F5344CB8AC3E}">
        <p14:creationId xmlns:p14="http://schemas.microsoft.com/office/powerpoint/2010/main" val="40798668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953000"/>
          </a:xfrm>
          <a:prstGeom prst="rect">
            <a:avLst/>
          </a:prstGeom>
        </p:spPr>
      </p:pic>
      <p:sp>
        <p:nvSpPr>
          <p:cNvPr id="3" name="TextBox 2"/>
          <p:cNvSpPr txBox="1"/>
          <p:nvPr/>
        </p:nvSpPr>
        <p:spPr>
          <a:xfrm>
            <a:off x="304800" y="5257800"/>
            <a:ext cx="84582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DISCHARGE OF LITHIUM ION-LITHIUM ION  ACID SERIES BATTERY  WITH LOAD  RESISTANCE OF 72 OHMS FOR 500 HOURS</a:t>
            </a:r>
            <a:endParaRPr lang="en-US" sz="1600" dirty="0"/>
          </a:p>
          <a:p>
            <a:endParaRPr lang="en-US" dirty="0"/>
          </a:p>
        </p:txBody>
      </p:sp>
    </p:spTree>
    <p:extLst>
      <p:ext uri="{BB962C8B-B14F-4D97-AF65-F5344CB8AC3E}">
        <p14:creationId xmlns:p14="http://schemas.microsoft.com/office/powerpoint/2010/main" val="14521390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
            <a:ext cx="9144000" cy="4810442"/>
          </a:xfrm>
          <a:prstGeom prst="rect">
            <a:avLst/>
          </a:prstGeom>
        </p:spPr>
      </p:pic>
      <p:sp>
        <p:nvSpPr>
          <p:cNvPr id="3" name="TextBox 2"/>
          <p:cNvSpPr txBox="1"/>
          <p:nvPr/>
        </p:nvSpPr>
        <p:spPr>
          <a:xfrm>
            <a:off x="152400" y="5029200"/>
            <a:ext cx="8763000" cy="584775"/>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DISCHARGE OF LITHIUM ION-LITHIUM ION  ACID SERIES BATTERY  WITH LOAD  AS STEP SIGNAL FOR 500 HOURS</a:t>
            </a:r>
            <a:endParaRPr lang="en-US" sz="1600" dirty="0"/>
          </a:p>
        </p:txBody>
      </p:sp>
    </p:spTree>
    <p:extLst>
      <p:ext uri="{BB962C8B-B14F-4D97-AF65-F5344CB8AC3E}">
        <p14:creationId xmlns:p14="http://schemas.microsoft.com/office/powerpoint/2010/main" val="20704786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105400"/>
          </a:xfrm>
          <a:prstGeom prst="rect">
            <a:avLst/>
          </a:prstGeom>
        </p:spPr>
      </p:pic>
      <p:sp>
        <p:nvSpPr>
          <p:cNvPr id="3" name="TextBox 2"/>
          <p:cNvSpPr txBox="1"/>
          <p:nvPr/>
        </p:nvSpPr>
        <p:spPr>
          <a:xfrm>
            <a:off x="152400" y="5334000"/>
            <a:ext cx="87630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DISCHARGE OF LITHIUM ION-LITHIUM ION  ACID SERIES BATTERY  WITH LOAD  AS STEP SIGNAL  WITH RAMP START FOR 500 HOURS</a:t>
            </a:r>
            <a:endParaRPr lang="en-US" sz="1600" dirty="0"/>
          </a:p>
          <a:p>
            <a:endParaRPr lang="en-US" dirty="0"/>
          </a:p>
        </p:txBody>
      </p:sp>
    </p:spTree>
    <p:extLst>
      <p:ext uri="{BB962C8B-B14F-4D97-AF65-F5344CB8AC3E}">
        <p14:creationId xmlns:p14="http://schemas.microsoft.com/office/powerpoint/2010/main" val="10169194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762999"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5562599"/>
            <a:ext cx="8762999"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CIRCUIT DIAGRAM OF DISCHARGE OF  PARALLEL CONNECTED LEAD ACID-LEAD ACID  </a:t>
            </a:r>
            <a:r>
              <a:rPr lang="en-US" sz="1600" b="1" u="sng" dirty="0" err="1"/>
              <a:t>ACID</a:t>
            </a:r>
            <a:r>
              <a:rPr lang="en-US" sz="1600" b="1" u="sng" dirty="0"/>
              <a:t>  BATTERY  WITH LOAD  RESISTANCE OF 72 OHMS FOR 500 HOURS</a:t>
            </a:r>
            <a:endParaRPr lang="en-US" sz="1600" dirty="0"/>
          </a:p>
          <a:p>
            <a:endParaRPr lang="en-US" dirty="0"/>
          </a:p>
        </p:txBody>
      </p:sp>
      <p:sp>
        <p:nvSpPr>
          <p:cNvPr id="3" name="TextBox 2"/>
          <p:cNvSpPr txBox="1"/>
          <p:nvPr/>
        </p:nvSpPr>
        <p:spPr>
          <a:xfrm>
            <a:off x="381000" y="228600"/>
            <a:ext cx="8229600" cy="646331"/>
          </a:xfrm>
          <a:prstGeom prst="rect">
            <a:avLst/>
          </a:prstGeom>
          <a:noFill/>
        </p:spPr>
        <p:txBody>
          <a:bodyPr wrap="square" rtlCol="0">
            <a:spAutoFit/>
          </a:bodyPr>
          <a:lstStyle/>
          <a:p>
            <a:r>
              <a:rPr lang="en-US" b="1" u="sng" dirty="0" smtClean="0"/>
              <a:t> </a:t>
            </a:r>
            <a:r>
              <a:rPr lang="en-US" sz="1600" b="1" u="sng" dirty="0"/>
              <a:t>LEAD ACID BATTERY PARALLEL DISCHARGE</a:t>
            </a:r>
            <a:r>
              <a:rPr lang="en-US" b="1" u="sng" dirty="0"/>
              <a:t>:</a:t>
            </a:r>
            <a:endParaRPr lang="en-US" dirty="0"/>
          </a:p>
          <a:p>
            <a:endParaRPr lang="en-US" dirty="0"/>
          </a:p>
        </p:txBody>
      </p:sp>
    </p:spTree>
    <p:extLst>
      <p:ext uri="{BB962C8B-B14F-4D97-AF65-F5344CB8AC3E}">
        <p14:creationId xmlns:p14="http://schemas.microsoft.com/office/powerpoint/2010/main" val="15372114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3999" cy="4799647"/>
          </a:xfrm>
          <a:prstGeom prst="rect">
            <a:avLst/>
          </a:prstGeom>
        </p:spPr>
      </p:pic>
      <p:sp>
        <p:nvSpPr>
          <p:cNvPr id="3" name="TextBox 2"/>
          <p:cNvSpPr txBox="1"/>
          <p:nvPr/>
        </p:nvSpPr>
        <p:spPr>
          <a:xfrm>
            <a:off x="-78827" y="5199993"/>
            <a:ext cx="9143999" cy="800219"/>
          </a:xfrm>
          <a:prstGeom prst="rect">
            <a:avLst/>
          </a:prstGeom>
          <a:noFill/>
        </p:spPr>
        <p:txBody>
          <a:bodyPr wrap="square" rtlCol="0">
            <a:spAutoFit/>
          </a:bodyPr>
          <a:lstStyle/>
          <a:p>
            <a:r>
              <a:rPr lang="en-US" sz="1400" b="1" u="sng" dirty="0"/>
              <a:t>Figure </a:t>
            </a:r>
            <a:r>
              <a:rPr lang="en-US" sz="1400" b="1" u="sng" dirty="0" smtClean="0"/>
              <a:t>:- </a:t>
            </a:r>
            <a:r>
              <a:rPr lang="en-US" sz="1400" b="1" u="sng" dirty="0"/>
              <a:t>SOC &amp; CURRENT WAVEFORM  OF DISCHARGE OF  PARALLEL CONNECTED LEAD ACID-LEAD ACID  </a:t>
            </a:r>
            <a:r>
              <a:rPr lang="en-US" sz="1400" b="1" u="sng" dirty="0" err="1"/>
              <a:t>ACID</a:t>
            </a:r>
            <a:r>
              <a:rPr lang="en-US" sz="1400" b="1" u="sng" dirty="0"/>
              <a:t>  BATTERY  WITH LOAD  RESISTANCE OF 72 OHMS FOR 500 HOURS</a:t>
            </a:r>
            <a:endParaRPr lang="en-US" sz="1400" dirty="0"/>
          </a:p>
          <a:p>
            <a:endParaRPr lang="en-US" dirty="0"/>
          </a:p>
        </p:txBody>
      </p:sp>
    </p:spTree>
    <p:extLst>
      <p:ext uri="{BB962C8B-B14F-4D97-AF65-F5344CB8AC3E}">
        <p14:creationId xmlns:p14="http://schemas.microsoft.com/office/powerpoint/2010/main" val="21930507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3999" cy="5038725"/>
          </a:xfrm>
          <a:prstGeom prst="rect">
            <a:avLst/>
          </a:prstGeom>
        </p:spPr>
      </p:pic>
      <p:sp>
        <p:nvSpPr>
          <p:cNvPr id="3" name="TextBox 2"/>
          <p:cNvSpPr txBox="1"/>
          <p:nvPr/>
        </p:nvSpPr>
        <p:spPr>
          <a:xfrm>
            <a:off x="0" y="5410200"/>
            <a:ext cx="9143999" cy="369332"/>
          </a:xfrm>
          <a:prstGeom prst="rect">
            <a:avLst/>
          </a:prstGeom>
          <a:noFill/>
        </p:spPr>
        <p:txBody>
          <a:bodyPr wrap="square" rtlCol="0">
            <a:spAutoFit/>
          </a:bodyPr>
          <a:lstStyle/>
          <a:p>
            <a:r>
              <a:rPr lang="en-US" b="1" dirty="0" smtClean="0"/>
              <a:t>                                                        </a:t>
            </a:r>
            <a:r>
              <a:rPr lang="en-US" sz="1600" b="1" u="sng" dirty="0" smtClean="0"/>
              <a:t>DETAIL </a:t>
            </a:r>
            <a:r>
              <a:rPr lang="en-US" sz="1600" b="1" u="sng" dirty="0"/>
              <a:t>OF LEAD ACID BATTERY</a:t>
            </a:r>
            <a:endParaRPr lang="en-US" sz="1600" u="sng" dirty="0"/>
          </a:p>
        </p:txBody>
      </p:sp>
    </p:spTree>
    <p:extLst>
      <p:ext uri="{BB962C8B-B14F-4D97-AF65-F5344CB8AC3E}">
        <p14:creationId xmlns:p14="http://schemas.microsoft.com/office/powerpoint/2010/main" val="9395462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3999" cy="4940935"/>
          </a:xfrm>
          <a:prstGeom prst="rect">
            <a:avLst/>
          </a:prstGeom>
        </p:spPr>
      </p:pic>
      <p:sp>
        <p:nvSpPr>
          <p:cNvPr id="3" name="TextBox 2"/>
          <p:cNvSpPr txBox="1"/>
          <p:nvPr/>
        </p:nvSpPr>
        <p:spPr>
          <a:xfrm>
            <a:off x="0" y="5486400"/>
            <a:ext cx="9143999" cy="369332"/>
          </a:xfrm>
          <a:prstGeom prst="rect">
            <a:avLst/>
          </a:prstGeom>
          <a:noFill/>
        </p:spPr>
        <p:txBody>
          <a:bodyPr wrap="square" rtlCol="0">
            <a:spAutoFit/>
          </a:bodyPr>
          <a:lstStyle/>
          <a:p>
            <a:r>
              <a:rPr lang="en-US" dirty="0" smtClean="0"/>
              <a:t>                                     </a:t>
            </a:r>
            <a:r>
              <a:rPr lang="en-US" sz="1600" b="1" u="sng" dirty="0"/>
              <a:t>IMAGE SHOWING DETAIL OF STEP SIGNAL</a:t>
            </a:r>
            <a:endParaRPr lang="en-US" sz="1600" dirty="0"/>
          </a:p>
        </p:txBody>
      </p:sp>
    </p:spTree>
    <p:extLst>
      <p:ext uri="{BB962C8B-B14F-4D97-AF65-F5344CB8AC3E}">
        <p14:creationId xmlns:p14="http://schemas.microsoft.com/office/powerpoint/2010/main" val="14059365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219200"/>
            <a:ext cx="9144000" cy="3962399"/>
          </a:xfrm>
          <a:prstGeom prst="rect">
            <a:avLst/>
          </a:prstGeom>
        </p:spPr>
      </p:pic>
      <p:sp>
        <p:nvSpPr>
          <p:cNvPr id="3" name="TextBox 2"/>
          <p:cNvSpPr txBox="1"/>
          <p:nvPr/>
        </p:nvSpPr>
        <p:spPr>
          <a:xfrm>
            <a:off x="0" y="5562600"/>
            <a:ext cx="9144000" cy="584775"/>
          </a:xfrm>
          <a:prstGeom prst="rect">
            <a:avLst/>
          </a:prstGeom>
          <a:noFill/>
        </p:spPr>
        <p:txBody>
          <a:bodyPr wrap="square" rtlCol="0">
            <a:spAutoFit/>
          </a:bodyPr>
          <a:lstStyle/>
          <a:p>
            <a:r>
              <a:rPr lang="en-US" sz="1600" b="1" u="sng" dirty="0"/>
              <a:t>CIRCUIT DIAGRAM OF DISCHARGE OF  PARALLEL CONNECTED LEAD ACID-LEAD ACID  </a:t>
            </a:r>
            <a:r>
              <a:rPr lang="en-US" sz="1600" b="1" u="sng" dirty="0" err="1"/>
              <a:t>ACID</a:t>
            </a:r>
            <a:r>
              <a:rPr lang="en-US" sz="1600" b="1" u="sng" dirty="0"/>
              <a:t>  BATTERY  WITH LOAD  AS STEP SIGNAL  FOR 500 HOURS</a:t>
            </a:r>
            <a:endParaRPr lang="en-US" sz="1600" dirty="0"/>
          </a:p>
        </p:txBody>
      </p:sp>
    </p:spTree>
    <p:extLst>
      <p:ext uri="{BB962C8B-B14F-4D97-AF65-F5344CB8AC3E}">
        <p14:creationId xmlns:p14="http://schemas.microsoft.com/office/powerpoint/2010/main" val="28418372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009515"/>
          </a:xfrm>
          <a:prstGeom prst="rect">
            <a:avLst/>
          </a:prstGeom>
        </p:spPr>
      </p:pic>
      <p:sp>
        <p:nvSpPr>
          <p:cNvPr id="4" name="TextBox 3"/>
          <p:cNvSpPr txBox="1"/>
          <p:nvPr/>
        </p:nvSpPr>
        <p:spPr>
          <a:xfrm>
            <a:off x="304800" y="5334000"/>
            <a:ext cx="8534400" cy="830997"/>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DISCHARGE OF  PARALLEL CONNECTED LEAD ACID-LEAD ACID  </a:t>
            </a:r>
            <a:r>
              <a:rPr lang="en-US" sz="1600" b="1" u="sng" dirty="0" err="1"/>
              <a:t>ACID</a:t>
            </a:r>
            <a:r>
              <a:rPr lang="en-US" sz="1600" b="1" u="sng" dirty="0"/>
              <a:t>  BATTERY  WITH LOAD  AS STEP SIGNAL FOR 500 HOURS</a:t>
            </a:r>
            <a:endParaRPr lang="en-US" sz="1600" dirty="0"/>
          </a:p>
          <a:p>
            <a:endParaRPr lang="en-US" sz="1600" dirty="0"/>
          </a:p>
        </p:txBody>
      </p:sp>
    </p:spTree>
    <p:extLst>
      <p:ext uri="{BB962C8B-B14F-4D97-AF65-F5344CB8AC3E}">
        <p14:creationId xmlns:p14="http://schemas.microsoft.com/office/powerpoint/2010/main" val="2619306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533400"/>
            <a:ext cx="7467600" cy="4708981"/>
          </a:xfrm>
          <a:prstGeom prst="rect">
            <a:avLst/>
          </a:prstGeom>
        </p:spPr>
        <p:txBody>
          <a:bodyPr wrap="square">
            <a:spAutoFit/>
          </a:bodyPr>
          <a:lstStyle/>
          <a:p>
            <a:r>
              <a:rPr lang="en-US" sz="1400" b="1" dirty="0" smtClean="0"/>
              <a:t>Types </a:t>
            </a:r>
            <a:r>
              <a:rPr lang="en-US" sz="1400" b="1" dirty="0"/>
              <a:t>of Secondary Batteries</a:t>
            </a:r>
            <a:r>
              <a:rPr lang="en-US" sz="1400" b="1" dirty="0" smtClean="0"/>
              <a:t>:-</a:t>
            </a:r>
            <a:r>
              <a:rPr lang="en-US" sz="1400" dirty="0"/>
              <a:t> </a:t>
            </a:r>
            <a:r>
              <a:rPr lang="en-US" sz="1400" dirty="0" smtClean="0"/>
              <a:t> Secondary </a:t>
            </a:r>
            <a:r>
              <a:rPr lang="en-US" sz="1400" dirty="0"/>
              <a:t>(rechargeable) Batteries are named after the material used for manufacturing them and these include Lead Acid, Li-ion and </a:t>
            </a:r>
            <a:r>
              <a:rPr lang="en-US" sz="1400" dirty="0" err="1"/>
              <a:t>Nicd</a:t>
            </a:r>
            <a:r>
              <a:rPr lang="en-US" sz="1400" dirty="0"/>
              <a:t> </a:t>
            </a:r>
            <a:r>
              <a:rPr lang="en-US" sz="1400" dirty="0" smtClean="0"/>
              <a:t>.</a:t>
            </a:r>
          </a:p>
          <a:p>
            <a:pPr algn="just"/>
            <a:r>
              <a:rPr lang="en-US" sz="1400" b="1" dirty="0"/>
              <a:t>Lithium (Li) </a:t>
            </a:r>
            <a:r>
              <a:rPr lang="en-US" sz="1400" b="1" dirty="0" smtClean="0"/>
              <a:t>Battery:</a:t>
            </a:r>
            <a:r>
              <a:rPr lang="en-US" sz="1400" dirty="0"/>
              <a:t> </a:t>
            </a:r>
            <a:r>
              <a:rPr lang="en-US" sz="1400" dirty="0" smtClean="0"/>
              <a:t>It </a:t>
            </a:r>
            <a:r>
              <a:rPr lang="en-US" sz="1400" dirty="0"/>
              <a:t>is used in portable devices such as cell phone, a laptop computer or a power </a:t>
            </a:r>
            <a:r>
              <a:rPr lang="en-US" sz="1400" dirty="0" smtClean="0"/>
              <a:t>tool. The </a:t>
            </a:r>
            <a:r>
              <a:rPr lang="en-US" sz="1400" dirty="0"/>
              <a:t>lithium battery has been one of the greatest achievements in portable power .The use of lithium batteries provide shifting from black and white mobile to color mobiles with  features like GPS, email alerts etc. These are the high energy density potential devices for higher capacities. And relatively low self-discharge batteries. Also Special cells can provide very high current to applications such as power tools</a:t>
            </a:r>
            <a:r>
              <a:rPr lang="en-US" sz="1400" dirty="0" smtClean="0"/>
              <a:t>.</a:t>
            </a:r>
          </a:p>
          <a:p>
            <a:pPr algn="just"/>
            <a:r>
              <a:rPr lang="en-US" sz="1400" b="1" dirty="0"/>
              <a:t>Nickel Cadmium (</a:t>
            </a:r>
            <a:r>
              <a:rPr lang="en-US" sz="1400" b="1" dirty="0" err="1"/>
              <a:t>Nicd</a:t>
            </a:r>
            <a:r>
              <a:rPr lang="en-US" sz="1400" b="1" dirty="0"/>
              <a:t>) </a:t>
            </a:r>
            <a:r>
              <a:rPr lang="en-US" sz="1400" b="1" dirty="0" smtClean="0"/>
              <a:t>Battery:</a:t>
            </a:r>
            <a:r>
              <a:rPr lang="en-US" sz="1400" dirty="0"/>
              <a:t> </a:t>
            </a:r>
            <a:r>
              <a:rPr lang="en-US" sz="1400" dirty="0" smtClean="0"/>
              <a:t>The </a:t>
            </a:r>
            <a:r>
              <a:rPr lang="en-US" sz="1400" dirty="0"/>
              <a:t>Nickel Cadmium batteries have the advantage of being recharged many times and possess a relatively constant potential during discharge and have more electrical and physical withstanding capacity. This battery uses nickel oxide for cathode, a cadmium compound for anode and potassium hydroxide solution as its electrolyte.</a:t>
            </a:r>
          </a:p>
          <a:p>
            <a:pPr algn="just"/>
            <a:endParaRPr lang="en-US" dirty="0" smtClean="0"/>
          </a:p>
          <a:p>
            <a:pPr algn="just"/>
            <a:endParaRPr lang="en-US" dirty="0"/>
          </a:p>
          <a:p>
            <a:endParaRPr lang="en-US" dirty="0"/>
          </a:p>
          <a:p>
            <a:pPr algn="just"/>
            <a:endParaRPr lang="en-US" dirty="0"/>
          </a:p>
          <a:p>
            <a:endParaRPr lang="en-GB" dirty="0"/>
          </a:p>
        </p:txBody>
      </p:sp>
    </p:spTree>
    <p:extLst>
      <p:ext uri="{BB962C8B-B14F-4D97-AF65-F5344CB8AC3E}">
        <p14:creationId xmlns:p14="http://schemas.microsoft.com/office/powerpoint/2010/main" val="9615970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067799" cy="5181600"/>
          </a:xfrm>
          <a:prstGeom prst="rect">
            <a:avLst/>
          </a:prstGeom>
        </p:spPr>
      </p:pic>
      <p:sp>
        <p:nvSpPr>
          <p:cNvPr id="3" name="TextBox 2"/>
          <p:cNvSpPr txBox="1"/>
          <p:nvPr/>
        </p:nvSpPr>
        <p:spPr>
          <a:xfrm>
            <a:off x="0" y="5486400"/>
            <a:ext cx="9144000" cy="1107996"/>
          </a:xfrm>
          <a:prstGeom prst="rect">
            <a:avLst/>
          </a:prstGeom>
          <a:noFill/>
        </p:spPr>
        <p:txBody>
          <a:bodyPr wrap="square" rtlCol="0">
            <a:spAutoFit/>
          </a:bodyPr>
          <a:lstStyle/>
          <a:p>
            <a:r>
              <a:rPr lang="en-US" sz="1600" b="1" u="sng" dirty="0"/>
              <a:t>Figure </a:t>
            </a:r>
            <a:r>
              <a:rPr lang="en-US" sz="1600" b="1" u="sng" dirty="0" smtClean="0"/>
              <a:t>:- </a:t>
            </a:r>
            <a:r>
              <a:rPr lang="en-US" sz="1600" b="1" u="sng" dirty="0"/>
              <a:t>CIRCUIT DIAGRAM OF DISCHARGE OF  PARALLEL CONNECTED LEAD ACID- LEAD ACID BATTERY  WITH LOAD  AS STEP SIGNAL WITH RAMP START  DEVELOPED BY SIGNAL BUILDER FOR 500 HOURS</a:t>
            </a:r>
            <a:endParaRPr lang="en-US" sz="1600" dirty="0"/>
          </a:p>
          <a:p>
            <a:endParaRPr lang="en-US" dirty="0"/>
          </a:p>
        </p:txBody>
      </p:sp>
    </p:spTree>
    <p:extLst>
      <p:ext uri="{BB962C8B-B14F-4D97-AF65-F5344CB8AC3E}">
        <p14:creationId xmlns:p14="http://schemas.microsoft.com/office/powerpoint/2010/main" val="18336707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4953000"/>
          </a:xfrm>
          <a:prstGeom prst="rect">
            <a:avLst/>
          </a:prstGeom>
        </p:spPr>
      </p:pic>
      <p:sp>
        <p:nvSpPr>
          <p:cNvPr id="3" name="TextBox 2"/>
          <p:cNvSpPr txBox="1"/>
          <p:nvPr/>
        </p:nvSpPr>
        <p:spPr>
          <a:xfrm>
            <a:off x="0" y="5410200"/>
            <a:ext cx="9143999" cy="1077218"/>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DISCHARGE OF  PARALLEL CONNECTED LEAD ACID-LEAD ACID BATTERY  WITH LOAD  AS STEP SIGNAL WITH RAMP START DEVELOPED BY SIGNAL BUILDER  FOR 500 HOURS</a:t>
            </a:r>
            <a:endParaRPr lang="en-US" sz="1600" dirty="0"/>
          </a:p>
          <a:p>
            <a:endParaRPr lang="en-US" sz="1600" dirty="0"/>
          </a:p>
        </p:txBody>
      </p:sp>
    </p:spTree>
    <p:extLst>
      <p:ext uri="{BB962C8B-B14F-4D97-AF65-F5344CB8AC3E}">
        <p14:creationId xmlns:p14="http://schemas.microsoft.com/office/powerpoint/2010/main" val="31453517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685800"/>
            <a:ext cx="9144000" cy="4343400"/>
          </a:xfrm>
          <a:prstGeom prst="rect">
            <a:avLst/>
          </a:prstGeom>
        </p:spPr>
      </p:pic>
      <p:sp>
        <p:nvSpPr>
          <p:cNvPr id="3" name="TextBox 2"/>
          <p:cNvSpPr txBox="1"/>
          <p:nvPr/>
        </p:nvSpPr>
        <p:spPr>
          <a:xfrm>
            <a:off x="533400" y="0"/>
            <a:ext cx="8229600" cy="369332"/>
          </a:xfrm>
          <a:prstGeom prst="rect">
            <a:avLst/>
          </a:prstGeom>
          <a:noFill/>
        </p:spPr>
        <p:txBody>
          <a:bodyPr wrap="square" rtlCol="0">
            <a:spAutoFit/>
          </a:bodyPr>
          <a:lstStyle/>
          <a:p>
            <a:r>
              <a:rPr lang="en-US" sz="1600" b="1" u="sng" dirty="0"/>
              <a:t>LEAD ACID-LITHIUM ION BATTERY PARALLEL DISCHARGE</a:t>
            </a:r>
            <a:r>
              <a:rPr lang="en-US" b="1" u="sng" dirty="0"/>
              <a:t>:</a:t>
            </a:r>
            <a:endParaRPr lang="en-US" dirty="0"/>
          </a:p>
        </p:txBody>
      </p:sp>
      <p:sp>
        <p:nvSpPr>
          <p:cNvPr id="4" name="TextBox 3"/>
          <p:cNvSpPr txBox="1"/>
          <p:nvPr/>
        </p:nvSpPr>
        <p:spPr>
          <a:xfrm>
            <a:off x="0" y="5334000"/>
            <a:ext cx="9144000" cy="584775"/>
          </a:xfrm>
          <a:prstGeom prst="rect">
            <a:avLst/>
          </a:prstGeom>
          <a:noFill/>
        </p:spPr>
        <p:txBody>
          <a:bodyPr wrap="square" rtlCol="0">
            <a:spAutoFit/>
          </a:bodyPr>
          <a:lstStyle/>
          <a:p>
            <a:r>
              <a:rPr lang="en-US" sz="1600" b="1" u="sng" dirty="0"/>
              <a:t>CIRCUIT DIAGRAM OF DISCHARGE OF  PARALLEL CONNECTED LEAD ACID-LITHIUM ION   BATTERY  WITH  LOAD RESISTANCE 72 OHMS FOR 470 HOURS</a:t>
            </a:r>
            <a:endParaRPr lang="en-US" sz="1600" dirty="0"/>
          </a:p>
        </p:txBody>
      </p:sp>
    </p:spTree>
    <p:extLst>
      <p:ext uri="{BB962C8B-B14F-4D97-AF65-F5344CB8AC3E}">
        <p14:creationId xmlns:p14="http://schemas.microsoft.com/office/powerpoint/2010/main" val="24706764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257799"/>
          </a:xfrm>
          <a:prstGeom prst="rect">
            <a:avLst/>
          </a:prstGeom>
        </p:spPr>
      </p:pic>
      <p:sp>
        <p:nvSpPr>
          <p:cNvPr id="3" name="TextBox 2"/>
          <p:cNvSpPr txBox="1"/>
          <p:nvPr/>
        </p:nvSpPr>
        <p:spPr>
          <a:xfrm>
            <a:off x="0" y="5562600"/>
            <a:ext cx="91440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DISCHARGE OF  PARALLEL CONNECTED LEAD ACID-LITHIUM ION   BATTERY  WITH LOAD  RESISTANCE 72 OHMS  FOR 470 HOURS</a:t>
            </a:r>
            <a:endParaRPr lang="en-US" sz="1600" dirty="0"/>
          </a:p>
          <a:p>
            <a:endParaRPr lang="en-US" dirty="0"/>
          </a:p>
        </p:txBody>
      </p:sp>
    </p:spTree>
    <p:extLst>
      <p:ext uri="{BB962C8B-B14F-4D97-AF65-F5344CB8AC3E}">
        <p14:creationId xmlns:p14="http://schemas.microsoft.com/office/powerpoint/2010/main" val="11953307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029200"/>
          </a:xfrm>
          <a:prstGeom prst="rect">
            <a:avLst/>
          </a:prstGeom>
        </p:spPr>
      </p:pic>
      <p:sp>
        <p:nvSpPr>
          <p:cNvPr id="4" name="TextBox 3"/>
          <p:cNvSpPr txBox="1"/>
          <p:nvPr/>
        </p:nvSpPr>
        <p:spPr>
          <a:xfrm>
            <a:off x="0" y="5105400"/>
            <a:ext cx="9144000" cy="830997"/>
          </a:xfrm>
          <a:prstGeom prst="rect">
            <a:avLst/>
          </a:prstGeom>
          <a:noFill/>
        </p:spPr>
        <p:txBody>
          <a:bodyPr wrap="square" rtlCol="0">
            <a:spAutoFit/>
          </a:bodyPr>
          <a:lstStyle/>
          <a:p>
            <a:r>
              <a:rPr lang="en-US" sz="1600" b="1" u="sng" dirty="0" smtClean="0"/>
              <a:t>Figure:- </a:t>
            </a:r>
            <a:r>
              <a:rPr lang="en-US" sz="1600" b="1" u="sng" dirty="0"/>
              <a:t>CIRCUIT DIAGRAM OF DISCHARGE OF  PARALLEL CONNECTED LEAD ACID-LITHIUM ION   BATTERY  WITH LOAD  AS STEP SIGNAL  FOR 140 HOURS</a:t>
            </a:r>
            <a:endParaRPr lang="en-US" sz="1600" dirty="0"/>
          </a:p>
          <a:p>
            <a:endParaRPr lang="en-US" sz="1600" dirty="0"/>
          </a:p>
        </p:txBody>
      </p:sp>
    </p:spTree>
    <p:extLst>
      <p:ext uri="{BB962C8B-B14F-4D97-AF65-F5344CB8AC3E}">
        <p14:creationId xmlns:p14="http://schemas.microsoft.com/office/powerpoint/2010/main" val="30865979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876800"/>
          </a:xfrm>
          <a:prstGeom prst="rect">
            <a:avLst/>
          </a:prstGeom>
        </p:spPr>
      </p:pic>
      <p:sp>
        <p:nvSpPr>
          <p:cNvPr id="3" name="TextBox 2"/>
          <p:cNvSpPr txBox="1"/>
          <p:nvPr/>
        </p:nvSpPr>
        <p:spPr>
          <a:xfrm>
            <a:off x="0" y="5257800"/>
            <a:ext cx="91440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DISCHARGE OF  PARALLEL CONNECTED LEAD ACID-LITHIUM ION   BATTERY  WITH LOAD  AS STEP SIGNAL  FOR 140 HOURS</a:t>
            </a:r>
            <a:endParaRPr lang="en-US" sz="1600" dirty="0"/>
          </a:p>
          <a:p>
            <a:endParaRPr lang="en-US" dirty="0"/>
          </a:p>
        </p:txBody>
      </p:sp>
    </p:spTree>
    <p:extLst>
      <p:ext uri="{BB962C8B-B14F-4D97-AF65-F5344CB8AC3E}">
        <p14:creationId xmlns:p14="http://schemas.microsoft.com/office/powerpoint/2010/main" val="41270650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257800"/>
          </a:xfrm>
          <a:prstGeom prst="rect">
            <a:avLst/>
          </a:prstGeom>
        </p:spPr>
      </p:pic>
      <p:sp>
        <p:nvSpPr>
          <p:cNvPr id="3" name="TextBox 2"/>
          <p:cNvSpPr txBox="1"/>
          <p:nvPr/>
        </p:nvSpPr>
        <p:spPr>
          <a:xfrm>
            <a:off x="0" y="5486400"/>
            <a:ext cx="9144000" cy="861774"/>
          </a:xfrm>
          <a:prstGeom prst="rect">
            <a:avLst/>
          </a:prstGeom>
          <a:noFill/>
        </p:spPr>
        <p:txBody>
          <a:bodyPr wrap="square" rtlCol="0">
            <a:spAutoFit/>
          </a:bodyPr>
          <a:lstStyle/>
          <a:p>
            <a:r>
              <a:rPr lang="en-US" sz="1600" b="1" u="sng" dirty="0" smtClean="0"/>
              <a:t>Figure:- </a:t>
            </a:r>
            <a:r>
              <a:rPr lang="en-US" sz="1600" b="1" u="sng" dirty="0"/>
              <a:t>CIRCUIT DIAGRAM OF DISCHARGE OF  PARALLEL CONNECTED LEAD ACID-LITHIUM ION   BATTERY  WITH LOAD  AS STEP SIGNAL WITH RAMP START FOR 200 HOURS</a:t>
            </a:r>
            <a:endParaRPr lang="en-US" sz="1600" dirty="0"/>
          </a:p>
          <a:p>
            <a:endParaRPr lang="en-US" dirty="0"/>
          </a:p>
        </p:txBody>
      </p:sp>
    </p:spTree>
    <p:extLst>
      <p:ext uri="{BB962C8B-B14F-4D97-AF65-F5344CB8AC3E}">
        <p14:creationId xmlns:p14="http://schemas.microsoft.com/office/powerpoint/2010/main" val="22218872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105399"/>
          </a:xfrm>
          <a:prstGeom prst="rect">
            <a:avLst/>
          </a:prstGeom>
        </p:spPr>
      </p:pic>
      <p:sp>
        <p:nvSpPr>
          <p:cNvPr id="3" name="TextBox 2"/>
          <p:cNvSpPr txBox="1"/>
          <p:nvPr/>
        </p:nvSpPr>
        <p:spPr>
          <a:xfrm>
            <a:off x="0" y="5410200"/>
            <a:ext cx="9144000" cy="1107996"/>
          </a:xfrm>
          <a:prstGeom prst="rect">
            <a:avLst/>
          </a:prstGeom>
          <a:noFill/>
        </p:spPr>
        <p:txBody>
          <a:bodyPr wrap="square" rtlCol="0">
            <a:spAutoFit/>
          </a:bodyPr>
          <a:lstStyle/>
          <a:p>
            <a:r>
              <a:rPr lang="en-US" sz="1600" b="1" u="sng" dirty="0" smtClean="0"/>
              <a:t>Figure:- </a:t>
            </a:r>
            <a:r>
              <a:rPr lang="en-US" sz="1600" b="1" u="sng" dirty="0"/>
              <a:t>SOC &amp; CURRENT WAVEFORM  OF DISCHARGE OF  PARALLEL CONNECTED LEAD ACID-LITHIUM ION   BATTERY  WITH LOAD  AS STEP SIGNAL WITH RAMP START   FOR 200 HOURS</a:t>
            </a:r>
            <a:endParaRPr lang="en-US" sz="1600" dirty="0"/>
          </a:p>
          <a:p>
            <a:endParaRPr lang="en-US" dirty="0"/>
          </a:p>
        </p:txBody>
      </p:sp>
    </p:spTree>
    <p:extLst>
      <p:ext uri="{BB962C8B-B14F-4D97-AF65-F5344CB8AC3E}">
        <p14:creationId xmlns:p14="http://schemas.microsoft.com/office/powerpoint/2010/main" val="23979790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295400"/>
            <a:ext cx="9067800" cy="3962400"/>
          </a:xfrm>
          <a:prstGeom prst="rect">
            <a:avLst/>
          </a:prstGeom>
        </p:spPr>
      </p:pic>
      <p:sp>
        <p:nvSpPr>
          <p:cNvPr id="3" name="TextBox 2"/>
          <p:cNvSpPr txBox="1"/>
          <p:nvPr/>
        </p:nvSpPr>
        <p:spPr>
          <a:xfrm>
            <a:off x="0" y="152400"/>
            <a:ext cx="9144000" cy="369332"/>
          </a:xfrm>
          <a:prstGeom prst="rect">
            <a:avLst/>
          </a:prstGeom>
          <a:noFill/>
        </p:spPr>
        <p:txBody>
          <a:bodyPr wrap="square" rtlCol="0">
            <a:spAutoFit/>
          </a:bodyPr>
          <a:lstStyle/>
          <a:p>
            <a:r>
              <a:rPr lang="en-US" b="1" u="sng" dirty="0"/>
              <a:t>LITHIUM ION-LITHIUM ION BATTERY PARALLEL DISCHARGE</a:t>
            </a:r>
            <a:endParaRPr lang="en-US" dirty="0"/>
          </a:p>
        </p:txBody>
      </p:sp>
      <p:sp>
        <p:nvSpPr>
          <p:cNvPr id="4" name="TextBox 3"/>
          <p:cNvSpPr txBox="1"/>
          <p:nvPr/>
        </p:nvSpPr>
        <p:spPr>
          <a:xfrm>
            <a:off x="0" y="5257800"/>
            <a:ext cx="9144000" cy="584775"/>
          </a:xfrm>
          <a:prstGeom prst="rect">
            <a:avLst/>
          </a:prstGeom>
          <a:noFill/>
        </p:spPr>
        <p:txBody>
          <a:bodyPr wrap="square" rtlCol="0">
            <a:spAutoFit/>
          </a:bodyPr>
          <a:lstStyle/>
          <a:p>
            <a:r>
              <a:rPr lang="en-US" sz="1600" b="1" u="sng" dirty="0"/>
              <a:t>CIRCUIT DIAGRAM OF DISCHARGE OF  PARALLEL CONNECTED LITHIUM ION-LITHIUM ION   BATTERY  WITH LOAD  AS 72 OHMS  FOR 500 HOURS</a:t>
            </a:r>
            <a:endParaRPr lang="en-US" sz="1600" dirty="0"/>
          </a:p>
        </p:txBody>
      </p:sp>
    </p:spTree>
    <p:extLst>
      <p:ext uri="{BB962C8B-B14F-4D97-AF65-F5344CB8AC3E}">
        <p14:creationId xmlns:p14="http://schemas.microsoft.com/office/powerpoint/2010/main" val="28307901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05400"/>
          </a:xfrm>
          <a:prstGeom prst="rect">
            <a:avLst/>
          </a:prstGeom>
        </p:spPr>
      </p:pic>
      <p:sp>
        <p:nvSpPr>
          <p:cNvPr id="3" name="TextBox 2"/>
          <p:cNvSpPr txBox="1"/>
          <p:nvPr/>
        </p:nvSpPr>
        <p:spPr>
          <a:xfrm>
            <a:off x="0" y="5410200"/>
            <a:ext cx="9144000" cy="830997"/>
          </a:xfrm>
          <a:prstGeom prst="rect">
            <a:avLst/>
          </a:prstGeom>
          <a:noFill/>
        </p:spPr>
        <p:txBody>
          <a:bodyPr wrap="square" rtlCol="0">
            <a:spAutoFit/>
          </a:bodyPr>
          <a:lstStyle/>
          <a:p>
            <a:r>
              <a:rPr lang="en-US" sz="1600" b="1" u="sng" dirty="0" smtClean="0"/>
              <a:t>Figure:- </a:t>
            </a:r>
            <a:r>
              <a:rPr lang="en-US" sz="1600" b="1" u="sng" dirty="0"/>
              <a:t>SOC &amp; CURRENT WAVEFORM OF DISCHARGE OF  PARALLEL CONNECTED LITHIUM ION-LITHIUM ION   BATTERY  WITH LOAD  AS 72 OHMS  FOR 500 HOURS</a:t>
            </a:r>
            <a:endParaRPr lang="en-US" sz="1600" dirty="0"/>
          </a:p>
          <a:p>
            <a:endParaRPr lang="en-US" sz="1600" dirty="0"/>
          </a:p>
        </p:txBody>
      </p:sp>
    </p:spTree>
    <p:extLst>
      <p:ext uri="{BB962C8B-B14F-4D97-AF65-F5344CB8AC3E}">
        <p14:creationId xmlns:p14="http://schemas.microsoft.com/office/powerpoint/2010/main" val="3299092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57200"/>
            <a:ext cx="7848600" cy="4616648"/>
          </a:xfrm>
          <a:prstGeom prst="rect">
            <a:avLst/>
          </a:prstGeom>
        </p:spPr>
        <p:txBody>
          <a:bodyPr wrap="square">
            <a:spAutoFit/>
          </a:bodyPr>
          <a:lstStyle/>
          <a:p>
            <a:r>
              <a:rPr lang="en-US" sz="1400" b="1" dirty="0" smtClean="0"/>
              <a:t>Lead </a:t>
            </a:r>
            <a:r>
              <a:rPr lang="en-US" sz="1400" b="1" dirty="0"/>
              <a:t>Acid Battery</a:t>
            </a:r>
            <a:r>
              <a:rPr lang="en-US" sz="1400" dirty="0"/>
              <a:t>:</a:t>
            </a:r>
          </a:p>
          <a:p>
            <a:pPr algn="just"/>
            <a:r>
              <a:rPr lang="en-US" sz="1400" dirty="0"/>
              <a:t>Lead Acid batteries are widely used in automobiles, inverters, backup power systems etc. Unlike tubular and maintenance free batteries, Lead Acid batteries require proper care and maintenance to prolong its life. The Lead Acid battery consists of a series of plates kept immersed in </a:t>
            </a:r>
            <a:r>
              <a:rPr lang="en-US" sz="1400" dirty="0" err="1"/>
              <a:t>sulphuric</a:t>
            </a:r>
            <a:r>
              <a:rPr lang="en-US" sz="1400" dirty="0"/>
              <a:t> acid solution. The plates have grids on which the active material is attached. The plates are divided into positive and negative plates. The positive plates hold pure lead as the active material while lead oxide is attached on the negative </a:t>
            </a:r>
            <a:r>
              <a:rPr lang="en-US" sz="1400" dirty="0" smtClean="0"/>
              <a:t>plates.  A </a:t>
            </a:r>
            <a:r>
              <a:rPr lang="en-US" sz="1400" dirty="0"/>
              <a:t>completely charged battery can discharge its current when connected to a load. During the process of discharge, the </a:t>
            </a:r>
            <a:r>
              <a:rPr lang="en-US" sz="1400" dirty="0" err="1"/>
              <a:t>sulphuric</a:t>
            </a:r>
            <a:r>
              <a:rPr lang="en-US" sz="1400" dirty="0"/>
              <a:t> acid combines with the active materials on the positive and negative plates resulting in the formation of Lead </a:t>
            </a:r>
            <a:r>
              <a:rPr lang="en-US" sz="1400" dirty="0" err="1"/>
              <a:t>sulphate</a:t>
            </a:r>
            <a:r>
              <a:rPr lang="en-US" sz="1400" dirty="0"/>
              <a:t>. </a:t>
            </a:r>
            <a:endParaRPr lang="en-US" sz="1400" dirty="0" smtClean="0"/>
          </a:p>
          <a:p>
            <a:pPr algn="just"/>
            <a:r>
              <a:rPr lang="en-US" sz="1400" b="1" dirty="0"/>
              <a:t>Types of Lead Acid Battery</a:t>
            </a:r>
            <a:r>
              <a:rPr lang="en-US" sz="1400" dirty="0"/>
              <a:t> :- </a:t>
            </a:r>
            <a:r>
              <a:rPr lang="en-US" sz="1400" b="1" dirty="0"/>
              <a:t>Sealed Type</a:t>
            </a:r>
            <a:r>
              <a:rPr lang="en-US" sz="1400" dirty="0"/>
              <a:t> – This type of lead-acid battery is merely a variation on the flooded type. About the fact that no one has access to each cell in the battery, the internal architecture is nearly identical to that of a flooded form. The biggest difference with this form is that there is a sufficient volume of acid to allow for a smooth flow of chemical reactions during the battery's existence.</a:t>
            </a:r>
          </a:p>
          <a:p>
            <a:pPr algn="just"/>
            <a:r>
              <a:rPr lang="en-US" sz="1400" b="1" dirty="0"/>
              <a:t>VRLA Form</a:t>
            </a:r>
            <a:r>
              <a:rPr lang="en-US" sz="1400" dirty="0"/>
              <a:t> – Also known as a sealed type of battery, these are known as Valve Controlled Lead Acid batteries. At the point of charging, the value controlling process allows for the stable evolution of O2 and H2 gases.</a:t>
            </a:r>
          </a:p>
          <a:p>
            <a:pPr algn="just"/>
            <a:r>
              <a:rPr lang="en-US" sz="1400" b="1" dirty="0"/>
              <a:t>AGM Type</a:t>
            </a:r>
            <a:r>
              <a:rPr lang="en-US" sz="1400" dirty="0"/>
              <a:t> – This is an Absorbed Glass Matte battery, which allows the electrolyte to be stopped at the plate material. This type of battery improves the </a:t>
            </a:r>
            <a:r>
              <a:rPr lang="en-US" sz="1400" dirty="0" smtClean="0"/>
              <a:t>discharge</a:t>
            </a:r>
            <a:endParaRPr lang="en-US" sz="1400" dirty="0"/>
          </a:p>
        </p:txBody>
      </p:sp>
    </p:spTree>
    <p:extLst>
      <p:ext uri="{BB962C8B-B14F-4D97-AF65-F5344CB8AC3E}">
        <p14:creationId xmlns:p14="http://schemas.microsoft.com/office/powerpoint/2010/main" val="18179572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334000"/>
          </a:xfrm>
          <a:prstGeom prst="rect">
            <a:avLst/>
          </a:prstGeom>
        </p:spPr>
      </p:pic>
      <p:sp>
        <p:nvSpPr>
          <p:cNvPr id="3" name="TextBox 2"/>
          <p:cNvSpPr txBox="1"/>
          <p:nvPr/>
        </p:nvSpPr>
        <p:spPr>
          <a:xfrm>
            <a:off x="0" y="5562600"/>
            <a:ext cx="91440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CIRCUIT DIAGRAM OF DISCHARGE OF  PARALLEL CONNECTED LITHIUM ION-LITHIUM ION   BATTERY  WITH LOAD  AS STEP SIGNAL  FOR 6 HOURS</a:t>
            </a:r>
            <a:endParaRPr lang="en-US" sz="1600" dirty="0"/>
          </a:p>
          <a:p>
            <a:endParaRPr lang="en-US" dirty="0"/>
          </a:p>
        </p:txBody>
      </p:sp>
    </p:spTree>
    <p:extLst>
      <p:ext uri="{BB962C8B-B14F-4D97-AF65-F5344CB8AC3E}">
        <p14:creationId xmlns:p14="http://schemas.microsoft.com/office/powerpoint/2010/main" val="33997344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05399"/>
          </a:xfrm>
          <a:prstGeom prst="rect">
            <a:avLst/>
          </a:prstGeom>
        </p:spPr>
      </p:pic>
      <p:sp>
        <p:nvSpPr>
          <p:cNvPr id="3" name="TextBox 2"/>
          <p:cNvSpPr txBox="1"/>
          <p:nvPr/>
        </p:nvSpPr>
        <p:spPr>
          <a:xfrm>
            <a:off x="0" y="5562600"/>
            <a:ext cx="9144000"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&amp; CURRENT WAVEFORM  OF DISCHARGE OF  PARALLEL CONNECTED LITHIUM ION-LITHIUM ION   BATTERY  WITH LOAD  AS STEP SIGNAL  FOR 6 HOURS</a:t>
            </a:r>
            <a:endParaRPr lang="en-US" sz="1600" dirty="0"/>
          </a:p>
          <a:p>
            <a:endParaRPr lang="en-US" dirty="0"/>
          </a:p>
        </p:txBody>
      </p:sp>
    </p:spTree>
    <p:extLst>
      <p:ext uri="{BB962C8B-B14F-4D97-AF65-F5344CB8AC3E}">
        <p14:creationId xmlns:p14="http://schemas.microsoft.com/office/powerpoint/2010/main" val="36462357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
        <p:nvSpPr>
          <p:cNvPr id="3" name="TextBox 2"/>
          <p:cNvSpPr txBox="1"/>
          <p:nvPr/>
        </p:nvSpPr>
        <p:spPr>
          <a:xfrm>
            <a:off x="0" y="5562600"/>
            <a:ext cx="9144000" cy="861774"/>
          </a:xfrm>
          <a:prstGeom prst="rect">
            <a:avLst/>
          </a:prstGeom>
          <a:noFill/>
        </p:spPr>
        <p:txBody>
          <a:bodyPr wrap="square" rtlCol="0">
            <a:spAutoFit/>
          </a:bodyPr>
          <a:lstStyle/>
          <a:p>
            <a:r>
              <a:rPr lang="en-US" sz="1600" b="1" u="sng" dirty="0" smtClean="0"/>
              <a:t>Figure:- </a:t>
            </a:r>
            <a:r>
              <a:rPr lang="en-US" sz="1600" b="1" u="sng" dirty="0"/>
              <a:t>CIRCUIT DIAGRAM OF DISCHARGE OF  PARALLEL CONNECTED LITHIUM ION-LITHIUM ION   BATTERY  WITH LOAD  AS STEP SIGNAL WITH RAMP START   FOR 80 HOURS</a:t>
            </a:r>
            <a:endParaRPr lang="en-US" sz="1600" dirty="0"/>
          </a:p>
          <a:p>
            <a:endParaRPr lang="en-US" dirty="0"/>
          </a:p>
        </p:txBody>
      </p:sp>
    </p:spTree>
    <p:extLst>
      <p:ext uri="{BB962C8B-B14F-4D97-AF65-F5344CB8AC3E}">
        <p14:creationId xmlns:p14="http://schemas.microsoft.com/office/powerpoint/2010/main" val="10740142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334000"/>
          </a:xfrm>
          <a:prstGeom prst="rect">
            <a:avLst/>
          </a:prstGeom>
        </p:spPr>
      </p:pic>
      <p:sp>
        <p:nvSpPr>
          <p:cNvPr id="3" name="TextBox 2"/>
          <p:cNvSpPr txBox="1"/>
          <p:nvPr/>
        </p:nvSpPr>
        <p:spPr>
          <a:xfrm>
            <a:off x="0" y="5638800"/>
            <a:ext cx="9144000" cy="861774"/>
          </a:xfrm>
          <a:prstGeom prst="rect">
            <a:avLst/>
          </a:prstGeom>
          <a:noFill/>
        </p:spPr>
        <p:txBody>
          <a:bodyPr wrap="square" rtlCol="0">
            <a:spAutoFit/>
          </a:bodyPr>
          <a:lstStyle/>
          <a:p>
            <a:r>
              <a:rPr lang="en-US" sz="1600" b="1" u="sng" dirty="0" smtClean="0"/>
              <a:t>Figure:- </a:t>
            </a:r>
            <a:r>
              <a:rPr lang="en-US" sz="1600" b="1" u="sng" dirty="0"/>
              <a:t>SOC &amp; CURRENT WAVEFORM  OF DISCHARGE OF  PARALLEL CONNECTED LITHIUM ION-LITHIUM ION   BATTERY  WITH LOAD  AS STEP SIGNAL WITH RAMP START  FOR 80 HOURS</a:t>
            </a:r>
            <a:endParaRPr lang="en-US" sz="1600" dirty="0"/>
          </a:p>
          <a:p>
            <a:endParaRPr lang="en-US" dirty="0"/>
          </a:p>
        </p:txBody>
      </p:sp>
    </p:spTree>
    <p:extLst>
      <p:ext uri="{BB962C8B-B14F-4D97-AF65-F5344CB8AC3E}">
        <p14:creationId xmlns:p14="http://schemas.microsoft.com/office/powerpoint/2010/main" val="20790578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r>
              <a:rPr lang="en-US" b="1" u="sng"/>
              <a:t>PV ARRAY IS CONNECTED TO LEAD ACID OR LITHIUM  BATTERY WITH A BUCK CONVERTER WHICH IS FURTHER CONNECTED TO INVERTER WHICH IN TURN CONNECTED TO RECTIFIER &amp; BOOST CONVERTER TO A LEAD ACID OR LITHIUM ION  BATTERY</a:t>
            </a:r>
            <a:endParaRPr lang="en-US"/>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923330"/>
            <a:ext cx="9144000" cy="5020269"/>
          </a:xfrm>
          <a:prstGeom prst="rect">
            <a:avLst/>
          </a:prstGeom>
        </p:spPr>
      </p:pic>
      <p:sp>
        <p:nvSpPr>
          <p:cNvPr id="4" name="TextBox 3"/>
          <p:cNvSpPr txBox="1"/>
          <p:nvPr/>
        </p:nvSpPr>
        <p:spPr>
          <a:xfrm>
            <a:off x="2812473" y="6128266"/>
            <a:ext cx="3962400" cy="338554"/>
          </a:xfrm>
          <a:prstGeom prst="rect">
            <a:avLst/>
          </a:prstGeom>
          <a:noFill/>
        </p:spPr>
        <p:txBody>
          <a:bodyPr wrap="square" rtlCol="0">
            <a:spAutoFit/>
          </a:bodyPr>
          <a:lstStyle/>
          <a:p>
            <a:r>
              <a:rPr lang="en-US" sz="1600" b="1" dirty="0"/>
              <a:t> </a:t>
            </a:r>
            <a:r>
              <a:rPr lang="en-US" sz="1600" b="1" dirty="0" smtClean="0"/>
              <a:t>                     </a:t>
            </a:r>
            <a:r>
              <a:rPr lang="en-US" sz="1600" b="1" u="sng" dirty="0"/>
              <a:t>PV-ARRAY DETAILS</a:t>
            </a:r>
            <a:endParaRPr lang="en-US" sz="1600" u="sng" dirty="0"/>
          </a:p>
        </p:txBody>
      </p:sp>
    </p:spTree>
    <p:extLst>
      <p:ext uri="{BB962C8B-B14F-4D97-AF65-F5344CB8AC3E}">
        <p14:creationId xmlns:p14="http://schemas.microsoft.com/office/powerpoint/2010/main" val="37326446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609600" y="1"/>
            <a:ext cx="7620000" cy="6553199"/>
          </a:xfrm>
          <a:prstGeom prst="rect">
            <a:avLst/>
          </a:prstGeom>
        </p:spPr>
      </p:pic>
    </p:spTree>
    <p:extLst>
      <p:ext uri="{BB962C8B-B14F-4D97-AF65-F5344CB8AC3E}">
        <p14:creationId xmlns:p14="http://schemas.microsoft.com/office/powerpoint/2010/main" val="30225184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304800"/>
            <a:ext cx="9144000" cy="6172200"/>
          </a:xfrm>
          <a:prstGeom prst="rect">
            <a:avLst/>
          </a:prstGeom>
        </p:spPr>
      </p:pic>
    </p:spTree>
    <p:extLst>
      <p:ext uri="{BB962C8B-B14F-4D97-AF65-F5344CB8AC3E}">
        <p14:creationId xmlns:p14="http://schemas.microsoft.com/office/powerpoint/2010/main" val="38535254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914400" y="533400"/>
            <a:ext cx="6934200" cy="5029200"/>
          </a:xfrm>
          <a:prstGeom prst="rect">
            <a:avLst/>
          </a:prstGeom>
        </p:spPr>
      </p:pic>
      <p:sp>
        <p:nvSpPr>
          <p:cNvPr id="3" name="TextBox 2"/>
          <p:cNvSpPr txBox="1"/>
          <p:nvPr/>
        </p:nvSpPr>
        <p:spPr>
          <a:xfrm>
            <a:off x="2209800" y="5791200"/>
            <a:ext cx="5181600" cy="615553"/>
          </a:xfrm>
          <a:prstGeom prst="rect">
            <a:avLst/>
          </a:prstGeom>
          <a:noFill/>
        </p:spPr>
        <p:txBody>
          <a:bodyPr wrap="square" rtlCol="0">
            <a:spAutoFit/>
          </a:bodyPr>
          <a:lstStyle/>
          <a:p>
            <a:r>
              <a:rPr lang="en-US" sz="1600" b="1" u="sng" dirty="0" smtClean="0"/>
              <a:t>Figure:- </a:t>
            </a:r>
            <a:r>
              <a:rPr lang="en-US" sz="1600" b="1" u="sng" dirty="0"/>
              <a:t>MATLAB FUNCTION FOR DUTY CYCLE</a:t>
            </a:r>
            <a:endParaRPr lang="en-US" sz="1600" dirty="0"/>
          </a:p>
          <a:p>
            <a:endParaRPr lang="en-US" dirty="0"/>
          </a:p>
        </p:txBody>
      </p:sp>
    </p:spTree>
    <p:extLst>
      <p:ext uri="{BB962C8B-B14F-4D97-AF65-F5344CB8AC3E}">
        <p14:creationId xmlns:p14="http://schemas.microsoft.com/office/powerpoint/2010/main" val="32743391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867400"/>
          </a:xfrm>
          <a:prstGeom prst="rect">
            <a:avLst/>
          </a:prstGeom>
        </p:spPr>
      </p:pic>
      <p:sp>
        <p:nvSpPr>
          <p:cNvPr id="3" name="TextBox 2"/>
          <p:cNvSpPr txBox="1"/>
          <p:nvPr/>
        </p:nvSpPr>
        <p:spPr>
          <a:xfrm>
            <a:off x="152400" y="5867400"/>
            <a:ext cx="8991600" cy="1107996"/>
          </a:xfrm>
          <a:prstGeom prst="rect">
            <a:avLst/>
          </a:prstGeom>
          <a:noFill/>
        </p:spPr>
        <p:txBody>
          <a:bodyPr wrap="square" rtlCol="0">
            <a:spAutoFit/>
          </a:bodyPr>
          <a:lstStyle/>
          <a:p>
            <a:r>
              <a:rPr lang="en-US" sz="1600" b="1" u="sng" dirty="0" smtClean="0"/>
              <a:t>Figure:- </a:t>
            </a:r>
            <a:r>
              <a:rPr lang="en-US" sz="1600" b="1" u="sng" dirty="0"/>
              <a:t>CIRCUIT DIAGRAM OF PV ARRAY CONNECTED TO LEAD ACID BATTERY WITH A BUCK CONVERTER WHICH IS FURTHER CONNECTED TO INVERTER WHICH IN TURN CONNECTED TO RECTIFIER &amp; BOOST CONVERTER TO A LEAD ACID BATTERY</a:t>
            </a:r>
            <a:endParaRPr lang="en-US" sz="1600" dirty="0"/>
          </a:p>
          <a:p>
            <a:endParaRPr lang="en-US" dirty="0"/>
          </a:p>
        </p:txBody>
      </p:sp>
    </p:spTree>
    <p:extLst>
      <p:ext uri="{BB962C8B-B14F-4D97-AF65-F5344CB8AC3E}">
        <p14:creationId xmlns:p14="http://schemas.microsoft.com/office/powerpoint/2010/main" val="26196371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1" cy="4724400"/>
          </a:xfrm>
          <a:prstGeom prst="rect">
            <a:avLst/>
          </a:prstGeom>
        </p:spPr>
      </p:pic>
      <p:sp>
        <p:nvSpPr>
          <p:cNvPr id="3" name="TextBox 2"/>
          <p:cNvSpPr txBox="1"/>
          <p:nvPr/>
        </p:nvSpPr>
        <p:spPr>
          <a:xfrm>
            <a:off x="152400" y="5181600"/>
            <a:ext cx="8991600" cy="861774"/>
          </a:xfrm>
          <a:prstGeom prst="rect">
            <a:avLst/>
          </a:prstGeom>
          <a:noFill/>
        </p:spPr>
        <p:txBody>
          <a:bodyPr wrap="square" rtlCol="0">
            <a:spAutoFit/>
          </a:bodyPr>
          <a:lstStyle/>
          <a:p>
            <a:r>
              <a:rPr lang="en-US" sz="1600" b="1" u="sng" dirty="0" smtClean="0"/>
              <a:t>Figure:- </a:t>
            </a:r>
            <a:r>
              <a:rPr lang="en-US" sz="1600" b="1" u="sng" dirty="0"/>
              <a:t>DETAIL OF LEAD ACID BATTERY CONNECTED TO PV-ARRAY THROUGH A BUCK CONVERTER</a:t>
            </a:r>
            <a:endParaRPr lang="en-US" sz="1600" dirty="0"/>
          </a:p>
          <a:p>
            <a:endParaRPr lang="en-US" dirty="0"/>
          </a:p>
        </p:txBody>
      </p:sp>
    </p:spTree>
    <p:extLst>
      <p:ext uri="{BB962C8B-B14F-4D97-AF65-F5344CB8AC3E}">
        <p14:creationId xmlns:p14="http://schemas.microsoft.com/office/powerpoint/2010/main" val="213452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077200" cy="5047536"/>
          </a:xfrm>
          <a:prstGeom prst="rect">
            <a:avLst/>
          </a:prstGeom>
        </p:spPr>
        <p:txBody>
          <a:bodyPr wrap="square">
            <a:spAutoFit/>
          </a:bodyPr>
          <a:lstStyle/>
          <a:p>
            <a:r>
              <a:rPr lang="en-GB" sz="1400" dirty="0"/>
              <a:t>and charging processes' performance. These are mostly used in motorsports and engine start-up applications.</a:t>
            </a:r>
          </a:p>
          <a:p>
            <a:pPr algn="just"/>
            <a:r>
              <a:rPr lang="en-GB" sz="1400" b="1" dirty="0"/>
              <a:t>Gel Type</a:t>
            </a:r>
            <a:r>
              <a:rPr lang="en-GB" sz="1400" dirty="0"/>
              <a:t> – This is a wet type of lead-acid battery in which the electrolyte in the cell is silica-based, causing the material to stiffen. As compared to other forms, the recharge voltage values of the cell are small, and it also has more sensitivity.</a:t>
            </a:r>
          </a:p>
          <a:p>
            <a:r>
              <a:rPr lang="en-US" sz="1400" b="1" dirty="0"/>
              <a:t>Lead Acid Battery Chemical Reaction:-</a:t>
            </a:r>
            <a:r>
              <a:rPr lang="en-US" sz="1400" dirty="0"/>
              <a:t> </a:t>
            </a:r>
            <a:endParaRPr lang="en-US" sz="1400" dirty="0" smtClean="0"/>
          </a:p>
          <a:p>
            <a:r>
              <a:rPr lang="en-US" sz="1400" dirty="0"/>
              <a:t>PbSO4 + 2H = </a:t>
            </a:r>
            <a:r>
              <a:rPr lang="en-US" sz="1400" dirty="0" err="1"/>
              <a:t>PbO</a:t>
            </a:r>
            <a:r>
              <a:rPr lang="en-US" sz="1400" dirty="0"/>
              <a:t> + H2O</a:t>
            </a:r>
          </a:p>
          <a:p>
            <a:r>
              <a:rPr lang="en-US" sz="1400" dirty="0" err="1"/>
              <a:t>PbO</a:t>
            </a:r>
            <a:r>
              <a:rPr lang="en-US" sz="1400" dirty="0"/>
              <a:t> + H2SO4 = PbSO4 + 2H2O</a:t>
            </a:r>
          </a:p>
          <a:p>
            <a:r>
              <a:rPr lang="en-US" sz="1400" dirty="0"/>
              <a:t>PbO2 + H2SO4 + 2H = PbSO4 + 2H2O</a:t>
            </a:r>
          </a:p>
          <a:p>
            <a:r>
              <a:rPr lang="en-US" sz="1400" b="1" dirty="0"/>
              <a:t>Applications:-</a:t>
            </a:r>
            <a:r>
              <a:rPr lang="en-US" sz="1400" dirty="0"/>
              <a:t>Used in electric motors , Submarines ,Nuclear </a:t>
            </a:r>
            <a:r>
              <a:rPr lang="en-US" sz="1400" dirty="0" smtClean="0"/>
              <a:t>submarines.</a:t>
            </a:r>
          </a:p>
          <a:p>
            <a:r>
              <a:rPr lang="en-US" sz="1400" b="1" dirty="0"/>
              <a:t>DETAILS OF LITHIUM – ION BATTERY</a:t>
            </a:r>
            <a:r>
              <a:rPr lang="en-US" sz="1400" b="1" dirty="0" smtClean="0"/>
              <a:t>:-</a:t>
            </a:r>
          </a:p>
          <a:p>
            <a:pPr algn="just"/>
            <a:r>
              <a:rPr lang="en-US" sz="1400" dirty="0"/>
              <a:t>These are the most popular rechargeable batteries with advantages like best energy density, negligible charge loss and no memory effect. Li-Ion battery uses Lithium ions as the charge carriers which move from the negative electrode to the positive electrode during discharge and back when charging. </a:t>
            </a:r>
            <a:endParaRPr lang="en-US" sz="1400" dirty="0" smtClean="0"/>
          </a:p>
          <a:p>
            <a:r>
              <a:rPr lang="en-US" sz="1400" b="1" dirty="0"/>
              <a:t>Advantages of Lithium – Ion Battery</a:t>
            </a:r>
            <a:r>
              <a:rPr lang="en-US" sz="1400" dirty="0"/>
              <a:t>:-</a:t>
            </a:r>
          </a:p>
          <a:p>
            <a:pPr lvl="0"/>
            <a:r>
              <a:rPr lang="en-US" sz="1400" b="1" dirty="0" smtClean="0"/>
              <a:t>.</a:t>
            </a:r>
            <a:r>
              <a:rPr lang="en-US" sz="1400" dirty="0"/>
              <a:t> </a:t>
            </a:r>
            <a:r>
              <a:rPr lang="en-US" sz="1400" dirty="0" smtClean="0"/>
              <a:t> Available </a:t>
            </a:r>
            <a:r>
              <a:rPr lang="en-US" sz="1400" dirty="0"/>
              <a:t>in different shape including Flat shape</a:t>
            </a:r>
          </a:p>
          <a:p>
            <a:pPr lvl="0"/>
            <a:r>
              <a:rPr lang="en-US" sz="1400" b="1" dirty="0" smtClean="0"/>
              <a:t>. </a:t>
            </a:r>
            <a:r>
              <a:rPr lang="en-US" sz="1400" dirty="0" smtClean="0"/>
              <a:t> High </a:t>
            </a:r>
            <a:r>
              <a:rPr lang="en-US" sz="1400" dirty="0"/>
              <a:t>open circuit voltage that increases the power transfer at low current</a:t>
            </a:r>
          </a:p>
          <a:p>
            <a:pPr lvl="0"/>
            <a:r>
              <a:rPr lang="en-US" sz="1400" b="1" dirty="0" smtClean="0"/>
              <a:t>.</a:t>
            </a:r>
            <a:r>
              <a:rPr lang="en-US" sz="1400" dirty="0" smtClean="0"/>
              <a:t>  Very </a:t>
            </a:r>
            <a:r>
              <a:rPr lang="en-US" sz="1400" dirty="0"/>
              <a:t>low self-discharge rate of 5-10% per month. Self-discharge is around 30% in </a:t>
            </a:r>
            <a:r>
              <a:rPr lang="en-US" sz="1400" dirty="0" err="1" smtClean="0"/>
              <a:t>NiCd</a:t>
            </a:r>
            <a:r>
              <a:rPr lang="en-US" sz="1400" dirty="0" smtClean="0"/>
              <a:t> </a:t>
            </a:r>
            <a:r>
              <a:rPr lang="en-US" sz="1400" dirty="0"/>
              <a:t>and </a:t>
            </a:r>
            <a:r>
              <a:rPr lang="en-US" sz="1400" dirty="0" err="1"/>
              <a:t>NiMh</a:t>
            </a:r>
            <a:r>
              <a:rPr lang="en-US" sz="1400" dirty="0"/>
              <a:t> batteries.</a:t>
            </a:r>
          </a:p>
          <a:p>
            <a:pPr lvl="0"/>
            <a:r>
              <a:rPr lang="en-US" sz="1400" b="1" dirty="0" smtClean="0"/>
              <a:t>. </a:t>
            </a:r>
            <a:r>
              <a:rPr lang="en-US" sz="1400" dirty="0" smtClean="0"/>
              <a:t> Eco-friendly </a:t>
            </a:r>
            <a:r>
              <a:rPr lang="en-US" sz="1400" dirty="0"/>
              <a:t>battery without any free lithium metal </a:t>
            </a:r>
            <a:r>
              <a:rPr lang="en-US" dirty="0"/>
              <a:t>.</a:t>
            </a:r>
          </a:p>
          <a:p>
            <a:endParaRPr lang="en-GB" dirty="0"/>
          </a:p>
        </p:txBody>
      </p:sp>
    </p:spTree>
    <p:extLst>
      <p:ext uri="{BB962C8B-B14F-4D97-AF65-F5344CB8AC3E}">
        <p14:creationId xmlns:p14="http://schemas.microsoft.com/office/powerpoint/2010/main" val="659771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4952999"/>
          </a:xfrm>
          <a:prstGeom prst="rect">
            <a:avLst/>
          </a:prstGeom>
        </p:spPr>
      </p:pic>
      <p:sp>
        <p:nvSpPr>
          <p:cNvPr id="3" name="TextBox 2"/>
          <p:cNvSpPr txBox="1"/>
          <p:nvPr/>
        </p:nvSpPr>
        <p:spPr>
          <a:xfrm>
            <a:off x="0" y="5334000"/>
            <a:ext cx="9144000" cy="861774"/>
          </a:xfrm>
          <a:prstGeom prst="rect">
            <a:avLst/>
          </a:prstGeom>
          <a:noFill/>
        </p:spPr>
        <p:txBody>
          <a:bodyPr wrap="square" rtlCol="0">
            <a:spAutoFit/>
          </a:bodyPr>
          <a:lstStyle/>
          <a:p>
            <a:r>
              <a:rPr lang="en-US" sz="1600" b="1" u="sng" dirty="0" smtClean="0"/>
              <a:t>Figure:- </a:t>
            </a:r>
            <a:r>
              <a:rPr lang="en-US" sz="1600" b="1" u="sng" dirty="0"/>
              <a:t>SOC , CURRENT &amp; VOLTAGE CHARACTERISTICS  OF LEAD ACID BATTERY CONNECTED TO PV-ARRAY THROUGH A BUCK CONVERTER</a:t>
            </a:r>
            <a:endParaRPr lang="en-US" sz="1600" dirty="0"/>
          </a:p>
          <a:p>
            <a:endParaRPr lang="en-US" dirty="0"/>
          </a:p>
        </p:txBody>
      </p:sp>
    </p:spTree>
    <p:extLst>
      <p:ext uri="{BB962C8B-B14F-4D97-AF65-F5344CB8AC3E}">
        <p14:creationId xmlns:p14="http://schemas.microsoft.com/office/powerpoint/2010/main" val="23036602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76200"/>
            <a:ext cx="9144000" cy="4894580"/>
          </a:xfrm>
          <a:prstGeom prst="rect">
            <a:avLst/>
          </a:prstGeom>
        </p:spPr>
      </p:pic>
      <p:sp>
        <p:nvSpPr>
          <p:cNvPr id="3" name="TextBox 2"/>
          <p:cNvSpPr txBox="1"/>
          <p:nvPr/>
        </p:nvSpPr>
        <p:spPr>
          <a:xfrm>
            <a:off x="0" y="5486400"/>
            <a:ext cx="9144000" cy="338554"/>
          </a:xfrm>
          <a:prstGeom prst="rect">
            <a:avLst/>
          </a:prstGeom>
          <a:noFill/>
        </p:spPr>
        <p:txBody>
          <a:bodyPr wrap="square" rtlCol="0">
            <a:spAutoFit/>
          </a:bodyPr>
          <a:lstStyle/>
          <a:p>
            <a:r>
              <a:rPr lang="en-US" sz="1600" b="1" u="sng" dirty="0" smtClean="0"/>
              <a:t>Figure:- </a:t>
            </a:r>
            <a:r>
              <a:rPr lang="en-US" sz="1600" b="1" u="sng" dirty="0"/>
              <a:t>DETAIL OF LEAD ACID BATTERY CONNECTED TO OUTPUT AS LOAD</a:t>
            </a:r>
            <a:endParaRPr lang="en-US" sz="1600" dirty="0"/>
          </a:p>
        </p:txBody>
      </p:sp>
    </p:spTree>
    <p:extLst>
      <p:ext uri="{BB962C8B-B14F-4D97-AF65-F5344CB8AC3E}">
        <p14:creationId xmlns:p14="http://schemas.microsoft.com/office/powerpoint/2010/main" val="24561244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3999" cy="5029199"/>
          </a:xfrm>
          <a:prstGeom prst="rect">
            <a:avLst/>
          </a:prstGeom>
        </p:spPr>
      </p:pic>
      <p:sp>
        <p:nvSpPr>
          <p:cNvPr id="3" name="TextBox 2"/>
          <p:cNvSpPr txBox="1"/>
          <p:nvPr/>
        </p:nvSpPr>
        <p:spPr>
          <a:xfrm>
            <a:off x="0" y="5410200"/>
            <a:ext cx="9143999" cy="861774"/>
          </a:xfrm>
          <a:prstGeom prst="rect">
            <a:avLst/>
          </a:prstGeom>
          <a:noFill/>
        </p:spPr>
        <p:txBody>
          <a:bodyPr wrap="square" rtlCol="0">
            <a:spAutoFit/>
          </a:bodyPr>
          <a:lstStyle/>
          <a:p>
            <a:r>
              <a:rPr lang="en-US" sz="1600" b="1" u="sng" dirty="0"/>
              <a:t>Figure :</a:t>
            </a:r>
            <a:r>
              <a:rPr lang="en-US" sz="1600" b="1" u="sng" dirty="0" smtClean="0"/>
              <a:t>- </a:t>
            </a:r>
            <a:r>
              <a:rPr lang="en-US" sz="1600" b="1" u="sng" dirty="0"/>
              <a:t>SOC , CURRENT &amp; VOLTAGE CHARACTERISTICS  OF LEAD ACID BATTERY CONNECTED TO OUTPUT AS LOAD</a:t>
            </a:r>
            <a:endParaRPr lang="en-US" sz="1600" dirty="0"/>
          </a:p>
          <a:p>
            <a:endParaRPr lang="en-US" dirty="0"/>
          </a:p>
        </p:txBody>
      </p:sp>
    </p:spTree>
    <p:extLst>
      <p:ext uri="{BB962C8B-B14F-4D97-AF65-F5344CB8AC3E}">
        <p14:creationId xmlns:p14="http://schemas.microsoft.com/office/powerpoint/2010/main" val="29317852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
            <a:ext cx="9143999" cy="5486399"/>
          </a:xfrm>
          <a:prstGeom prst="rect">
            <a:avLst/>
          </a:prstGeom>
        </p:spPr>
      </p:pic>
      <p:sp>
        <p:nvSpPr>
          <p:cNvPr id="3" name="TextBox 2"/>
          <p:cNvSpPr txBox="1"/>
          <p:nvPr/>
        </p:nvSpPr>
        <p:spPr>
          <a:xfrm>
            <a:off x="0" y="5486400"/>
            <a:ext cx="9143999" cy="830997"/>
          </a:xfrm>
          <a:prstGeom prst="rect">
            <a:avLst/>
          </a:prstGeom>
          <a:noFill/>
        </p:spPr>
        <p:txBody>
          <a:bodyPr wrap="square" rtlCol="0">
            <a:spAutoFit/>
          </a:bodyPr>
          <a:lstStyle/>
          <a:p>
            <a:r>
              <a:rPr lang="en-US" sz="1600" b="1" u="sng" dirty="0" smtClean="0"/>
              <a:t>Figure:- </a:t>
            </a:r>
            <a:r>
              <a:rPr lang="en-US" sz="1600" b="1" u="sng" dirty="0"/>
              <a:t>CIRCUIT DIAGRAM OF PV ARRAY CONNECTED TO LEAD ACID BATTERY WITH A BUCK CONVERTER WHICH IS FURTHER CONNECTED TO INVERTER WHICH IN TURN CONNECTED TO RECTIFIER &amp; BOOST CONVERTER TO A LITHIUM ION BATTERY</a:t>
            </a:r>
            <a:endParaRPr lang="en-US" sz="1600" dirty="0"/>
          </a:p>
        </p:txBody>
      </p:sp>
    </p:spTree>
    <p:extLst>
      <p:ext uri="{BB962C8B-B14F-4D97-AF65-F5344CB8AC3E}">
        <p14:creationId xmlns:p14="http://schemas.microsoft.com/office/powerpoint/2010/main" val="28740211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105400"/>
          </a:xfrm>
          <a:prstGeom prst="rect">
            <a:avLst/>
          </a:prstGeom>
        </p:spPr>
      </p:pic>
      <p:sp>
        <p:nvSpPr>
          <p:cNvPr id="3" name="TextBox 2"/>
          <p:cNvSpPr txBox="1"/>
          <p:nvPr/>
        </p:nvSpPr>
        <p:spPr>
          <a:xfrm>
            <a:off x="0" y="5410200"/>
            <a:ext cx="9144000" cy="861774"/>
          </a:xfrm>
          <a:prstGeom prst="rect">
            <a:avLst/>
          </a:prstGeom>
          <a:noFill/>
        </p:spPr>
        <p:txBody>
          <a:bodyPr wrap="square" rtlCol="0">
            <a:spAutoFit/>
          </a:bodyPr>
          <a:lstStyle/>
          <a:p>
            <a:r>
              <a:rPr lang="en-US" sz="1600" b="1" u="sng" dirty="0" smtClean="0"/>
              <a:t>Figure:- </a:t>
            </a:r>
            <a:r>
              <a:rPr lang="en-US" sz="1600" b="1" u="sng" dirty="0"/>
              <a:t>DETAIL OF LEAD ACID BATTERY CONNECTED TO PV-ARRAY THROUGH A BUCK CONVERTER</a:t>
            </a:r>
            <a:endParaRPr lang="en-US" sz="1600" dirty="0"/>
          </a:p>
          <a:p>
            <a:endParaRPr lang="en-US" dirty="0"/>
          </a:p>
        </p:txBody>
      </p:sp>
    </p:spTree>
    <p:extLst>
      <p:ext uri="{BB962C8B-B14F-4D97-AF65-F5344CB8AC3E}">
        <p14:creationId xmlns:p14="http://schemas.microsoft.com/office/powerpoint/2010/main" val="37809997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105400"/>
          </a:xfrm>
          <a:prstGeom prst="rect">
            <a:avLst/>
          </a:prstGeom>
        </p:spPr>
      </p:pic>
      <p:sp>
        <p:nvSpPr>
          <p:cNvPr id="3" name="TextBox 2"/>
          <p:cNvSpPr txBox="1"/>
          <p:nvPr/>
        </p:nvSpPr>
        <p:spPr>
          <a:xfrm>
            <a:off x="0" y="5334000"/>
            <a:ext cx="9144000" cy="861774"/>
          </a:xfrm>
          <a:prstGeom prst="rect">
            <a:avLst/>
          </a:prstGeom>
          <a:noFill/>
        </p:spPr>
        <p:txBody>
          <a:bodyPr wrap="square" rtlCol="0">
            <a:spAutoFit/>
          </a:bodyPr>
          <a:lstStyle/>
          <a:p>
            <a:r>
              <a:rPr lang="en-US" sz="1600" b="1" u="sng" dirty="0" smtClean="0"/>
              <a:t>Figure:- </a:t>
            </a:r>
            <a:r>
              <a:rPr lang="en-US" sz="1600" b="1" u="sng" dirty="0"/>
              <a:t>SOC , CURRENT &amp; VOLTAGE CHARACTERISTICS  OF LEAD ACID BATTERY CONNECTED TO PV-ARRAY THROUGH A BUCK CONVERTER</a:t>
            </a:r>
            <a:endParaRPr lang="en-US" sz="1600" dirty="0"/>
          </a:p>
          <a:p>
            <a:endParaRPr lang="en-US" dirty="0"/>
          </a:p>
        </p:txBody>
      </p:sp>
    </p:spTree>
    <p:extLst>
      <p:ext uri="{BB962C8B-B14F-4D97-AF65-F5344CB8AC3E}">
        <p14:creationId xmlns:p14="http://schemas.microsoft.com/office/powerpoint/2010/main" val="28246181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
            <a:ext cx="9144000" cy="4976812"/>
          </a:xfrm>
          <a:prstGeom prst="rect">
            <a:avLst/>
          </a:prstGeom>
        </p:spPr>
      </p:pic>
      <p:sp>
        <p:nvSpPr>
          <p:cNvPr id="3" name="TextBox 2"/>
          <p:cNvSpPr txBox="1"/>
          <p:nvPr/>
        </p:nvSpPr>
        <p:spPr>
          <a:xfrm>
            <a:off x="0" y="5257800"/>
            <a:ext cx="9144000" cy="338554"/>
          </a:xfrm>
          <a:prstGeom prst="rect">
            <a:avLst/>
          </a:prstGeom>
          <a:noFill/>
        </p:spPr>
        <p:txBody>
          <a:bodyPr wrap="square" rtlCol="0">
            <a:spAutoFit/>
          </a:bodyPr>
          <a:lstStyle/>
          <a:p>
            <a:r>
              <a:rPr lang="en-US" sz="1600" b="1" u="sng" dirty="0" smtClean="0"/>
              <a:t>Figure:- </a:t>
            </a:r>
            <a:r>
              <a:rPr lang="en-US" sz="1600" b="1" u="sng" dirty="0"/>
              <a:t>DETAIL OF LITHIUM ION  BATTERY CONNECTED TO OUTPUT AS LOAD</a:t>
            </a:r>
            <a:endParaRPr lang="en-US" sz="1600" dirty="0"/>
          </a:p>
        </p:txBody>
      </p:sp>
    </p:spTree>
    <p:extLst>
      <p:ext uri="{BB962C8B-B14F-4D97-AF65-F5344CB8AC3E}">
        <p14:creationId xmlns:p14="http://schemas.microsoft.com/office/powerpoint/2010/main" val="1384118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9144000" cy="5053330"/>
          </a:xfrm>
          <a:prstGeom prst="rect">
            <a:avLst/>
          </a:prstGeom>
        </p:spPr>
      </p:pic>
      <p:sp>
        <p:nvSpPr>
          <p:cNvPr id="3" name="TextBox 2"/>
          <p:cNvSpPr txBox="1"/>
          <p:nvPr/>
        </p:nvSpPr>
        <p:spPr>
          <a:xfrm>
            <a:off x="0" y="5334000"/>
            <a:ext cx="9144000" cy="830997"/>
          </a:xfrm>
          <a:prstGeom prst="rect">
            <a:avLst/>
          </a:prstGeom>
          <a:noFill/>
        </p:spPr>
        <p:txBody>
          <a:bodyPr wrap="square" rtlCol="0">
            <a:spAutoFit/>
          </a:bodyPr>
          <a:lstStyle/>
          <a:p>
            <a:r>
              <a:rPr lang="en-US" sz="1600" b="1" u="sng" dirty="0" smtClean="0"/>
              <a:t>Figure:- </a:t>
            </a:r>
            <a:r>
              <a:rPr lang="en-US" sz="1600" b="1" u="sng" dirty="0"/>
              <a:t>SOC , CURRENT &amp; VOLTAGE CHARACTERISTICS  OF LITHIUM ION  BATTERY CONNECTED TO OUTPUT AS LOAD</a:t>
            </a:r>
            <a:endParaRPr lang="en-US" sz="1600" dirty="0"/>
          </a:p>
          <a:p>
            <a:endParaRPr lang="en-US" sz="1600" dirty="0"/>
          </a:p>
        </p:txBody>
      </p:sp>
    </p:spTree>
    <p:extLst>
      <p:ext uri="{BB962C8B-B14F-4D97-AF65-F5344CB8AC3E}">
        <p14:creationId xmlns:p14="http://schemas.microsoft.com/office/powerpoint/2010/main" val="608635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p:spPr>
        <p:txBody>
          <a:bodyPr wrap="square">
            <a:spAutoFit/>
          </a:bodyPr>
          <a:lstStyle/>
          <a:p>
            <a:r>
              <a:rPr lang="en-US" b="1" u="sng" dirty="0" smtClean="0"/>
              <a:t>PV </a:t>
            </a:r>
            <a:r>
              <a:rPr lang="en-US" b="1" u="sng" dirty="0"/>
              <a:t>ARRAY CONNECTED TO LITHIUM ION BATTERY WITH A BUCK CONVERTER WHICH IS FURTHER CONNECTED TO INVERTER WHICH IN TURN CONNECTED TO RECTIFIER &amp; BOOST CONVERTER TO A LITHIUM ION BATTERY </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930765"/>
            <a:ext cx="9144000" cy="5868035"/>
          </a:xfrm>
          <a:prstGeom prst="rect">
            <a:avLst/>
          </a:prstGeom>
        </p:spPr>
      </p:pic>
    </p:spTree>
    <p:extLst>
      <p:ext uri="{BB962C8B-B14F-4D97-AF65-F5344CB8AC3E}">
        <p14:creationId xmlns:p14="http://schemas.microsoft.com/office/powerpoint/2010/main" val="38424603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
            <a:ext cx="9143999" cy="5074602"/>
          </a:xfrm>
          <a:prstGeom prst="rect">
            <a:avLst/>
          </a:prstGeom>
        </p:spPr>
      </p:pic>
      <p:sp>
        <p:nvSpPr>
          <p:cNvPr id="3" name="TextBox 2"/>
          <p:cNvSpPr txBox="1"/>
          <p:nvPr/>
        </p:nvSpPr>
        <p:spPr>
          <a:xfrm>
            <a:off x="0" y="5410200"/>
            <a:ext cx="9143999" cy="861774"/>
          </a:xfrm>
          <a:prstGeom prst="rect">
            <a:avLst/>
          </a:prstGeom>
          <a:noFill/>
        </p:spPr>
        <p:txBody>
          <a:bodyPr wrap="square" rtlCol="0">
            <a:spAutoFit/>
          </a:bodyPr>
          <a:lstStyle/>
          <a:p>
            <a:r>
              <a:rPr lang="en-US" sz="1600" b="1" u="sng" dirty="0" smtClean="0"/>
              <a:t>Figure:- </a:t>
            </a:r>
            <a:r>
              <a:rPr lang="en-US" sz="1600" b="1" u="sng" dirty="0"/>
              <a:t>DETAIL OF LITHIUM ION BATTERY CONNECTED TO CONNECTED TO PV-ARRAY THROUGH A BUCK CONVERTER</a:t>
            </a:r>
            <a:endParaRPr lang="en-US" sz="1600" dirty="0"/>
          </a:p>
          <a:p>
            <a:endParaRPr lang="en-US" dirty="0"/>
          </a:p>
        </p:txBody>
      </p:sp>
    </p:spTree>
    <p:extLst>
      <p:ext uri="{BB962C8B-B14F-4D97-AF65-F5344CB8AC3E}">
        <p14:creationId xmlns:p14="http://schemas.microsoft.com/office/powerpoint/2010/main" val="30024135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577</TotalTime>
  <Words>7267</Words>
  <Application>Microsoft Office PowerPoint</Application>
  <PresentationFormat>On-screen Show (4:3)</PresentationFormat>
  <Paragraphs>392</Paragraphs>
  <Slides>118</Slides>
  <Notes>1</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Austin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BATTERY CHARGING AND DISCHARGING CHARACTERISTICS OF DIFFERENT BATTERIES ON DIFFERENT LOADS     A Report of  Major Project-II       SUBMITTED BY   MEHER KUMAR M.TECH.(VIII-SEM) PART TIME ROLL NO. 1906417 COURSE NUMBER PEE 400 </dc:title>
  <dc:creator>meher kumar</dc:creator>
  <cp:lastModifiedBy>meher kumar</cp:lastModifiedBy>
  <cp:revision>69</cp:revision>
  <dcterms:created xsi:type="dcterms:W3CDTF">2006-08-16T00:00:00Z</dcterms:created>
  <dcterms:modified xsi:type="dcterms:W3CDTF">2022-12-05T02:40:43Z</dcterms:modified>
</cp:coreProperties>
</file>