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9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8C5BBA-D5A4-4A6B-8DEF-CEF153237CFF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B7199B-530C-478F-B515-E85A45B8A16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1628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4648200"/>
            <a:ext cx="819968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skerville Old Face" pitchFamily="18" charset="0"/>
              </a:rPr>
              <a:t>BLUE  EYES TECHNOLOGY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0" y="5791200"/>
            <a:ext cx="270138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Baskerville Old Face" pitchFamily="18" charset="0"/>
              </a:rPr>
              <a:t>Presented by,</a:t>
            </a:r>
          </a:p>
          <a:p>
            <a:r>
              <a:rPr lang="en-US" sz="2800" dirty="0" smtClean="0">
                <a:latin typeface="Baskerville Old Face" pitchFamily="18" charset="0"/>
              </a:rPr>
              <a:t>Robin </a:t>
            </a:r>
            <a:r>
              <a:rPr lang="en-US" sz="2800" dirty="0" err="1" smtClean="0">
                <a:latin typeface="Baskerville Old Face" pitchFamily="18" charset="0"/>
              </a:rPr>
              <a:t>Bharathi.R</a:t>
            </a:r>
            <a:endParaRPr lang="en-US" sz="2800" dirty="0" smtClean="0">
              <a:latin typeface="Baskerville Old Face" pitchFamily="18" charset="0"/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skerville Old Face" pitchFamily="18" charset="0"/>
              </a:rPr>
              <a:t>22bsc146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8006744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badi"/>
              </a:rPr>
              <a:t>EMOTION COMPUTING</a:t>
            </a:r>
          </a:p>
          <a:p>
            <a:endParaRPr lang="en-US" sz="2000" dirty="0">
              <a:latin typeface="Abadi"/>
            </a:endParaRPr>
          </a:p>
          <a:p>
            <a:r>
              <a:rPr lang="en-US" sz="2800" dirty="0" smtClean="0">
                <a:latin typeface="Abadi"/>
              </a:rPr>
              <a:t>For Hand: </a:t>
            </a:r>
          </a:p>
          <a:p>
            <a:r>
              <a:rPr lang="en-US" sz="2800" dirty="0" smtClean="0">
                <a:latin typeface="Abadi"/>
              </a:rPr>
              <a:t>	1) Emotion Mouse</a:t>
            </a:r>
          </a:p>
          <a:p>
            <a:r>
              <a:rPr lang="en-US" sz="2800" dirty="0" smtClean="0">
                <a:latin typeface="Abadi"/>
              </a:rPr>
              <a:t>	2) </a:t>
            </a:r>
            <a:r>
              <a:rPr lang="en-US" sz="2800" dirty="0" err="1" smtClean="0">
                <a:latin typeface="Abadi"/>
              </a:rPr>
              <a:t>Sentic</a:t>
            </a:r>
            <a:r>
              <a:rPr lang="en-US" sz="2800" dirty="0" smtClean="0">
                <a:latin typeface="Abadi"/>
              </a:rPr>
              <a:t> Mouse </a:t>
            </a:r>
          </a:p>
          <a:p>
            <a:endParaRPr lang="en-US" sz="2800" dirty="0" smtClean="0">
              <a:latin typeface="Abadi"/>
            </a:endParaRPr>
          </a:p>
          <a:p>
            <a:r>
              <a:rPr lang="en-US" sz="2800" dirty="0" smtClean="0">
                <a:latin typeface="Abadi"/>
              </a:rPr>
              <a:t>For Eyes: </a:t>
            </a:r>
          </a:p>
          <a:p>
            <a:r>
              <a:rPr lang="en-US" sz="2800" dirty="0">
                <a:latin typeface="Abadi"/>
              </a:rPr>
              <a:t>	</a:t>
            </a:r>
            <a:r>
              <a:rPr lang="en-US" sz="2800" dirty="0" smtClean="0">
                <a:latin typeface="Abadi"/>
              </a:rPr>
              <a:t>1) Expression Glasses</a:t>
            </a:r>
          </a:p>
          <a:p>
            <a:r>
              <a:rPr lang="en-US" sz="2800" dirty="0" smtClean="0">
                <a:latin typeface="Abadi"/>
              </a:rPr>
              <a:t>	2) Magic Pointing</a:t>
            </a:r>
          </a:p>
          <a:p>
            <a:r>
              <a:rPr lang="en-US" sz="2800" dirty="0">
                <a:latin typeface="Abadi"/>
              </a:rPr>
              <a:t>	</a:t>
            </a:r>
            <a:r>
              <a:rPr lang="en-US" sz="2800" dirty="0" smtClean="0">
                <a:latin typeface="Abadi"/>
              </a:rPr>
              <a:t>3) Eye Tracking</a:t>
            </a:r>
          </a:p>
          <a:p>
            <a:endParaRPr lang="en-US" sz="2800" dirty="0" smtClean="0">
              <a:latin typeface="Abadi"/>
            </a:endParaRPr>
          </a:p>
          <a:p>
            <a:r>
              <a:rPr lang="en-US" sz="2800" dirty="0" smtClean="0">
                <a:latin typeface="Abadi"/>
              </a:rPr>
              <a:t> For Voice: </a:t>
            </a:r>
          </a:p>
          <a:p>
            <a:r>
              <a:rPr lang="en-US" sz="2800" dirty="0">
                <a:latin typeface="Abadi"/>
              </a:rPr>
              <a:t>	</a:t>
            </a:r>
            <a:r>
              <a:rPr lang="en-US" sz="2800" dirty="0" smtClean="0">
                <a:latin typeface="Abadi"/>
              </a:rPr>
              <a:t>1) Artificial Intelligence Speech Recognition</a:t>
            </a:r>
            <a:endParaRPr lang="en-US" sz="2800" dirty="0">
              <a:latin typeface="Abad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533400"/>
            <a:ext cx="4572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 </a:t>
            </a:r>
            <a:r>
              <a:rPr lang="en-US" sz="3200" b="1" dirty="0" smtClean="0">
                <a:latin typeface="Abadi"/>
              </a:rPr>
              <a:t>Emotion mouse</a:t>
            </a:r>
            <a:endParaRPr lang="en-US" sz="3200" b="1" dirty="0" smtClean="0">
              <a:latin typeface="Abadi"/>
            </a:endParaRPr>
          </a:p>
          <a:p>
            <a:r>
              <a:rPr lang="en-US" dirty="0" smtClean="0"/>
              <a:t> </a:t>
            </a:r>
            <a:r>
              <a:rPr lang="en-US" sz="2800" dirty="0" smtClean="0">
                <a:latin typeface="Abadi"/>
              </a:rPr>
              <a:t>Emotion mouse sense the mood by analyzing pressure, temperature and heartbeat of the user and five types of mood can be sensed by computer. 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latin typeface="Abadi"/>
              </a:rPr>
              <a:t> How it works? </a:t>
            </a:r>
            <a:endParaRPr lang="en-US" sz="2800" b="1" dirty="0">
              <a:latin typeface="Abadi"/>
            </a:endParaRPr>
          </a:p>
          <a:p>
            <a:r>
              <a:rPr lang="en-US" sz="2800" dirty="0" smtClean="0">
                <a:latin typeface="Abadi"/>
              </a:rPr>
              <a:t>Like humans have five sense organs, emotion mouse is designed with five sensors to sense the different moods of user.</a:t>
            </a:r>
            <a:endParaRPr lang="en-US" sz="2800" dirty="0">
              <a:latin typeface="Abadi"/>
            </a:endParaRPr>
          </a:p>
        </p:txBody>
      </p:sp>
      <p:pic>
        <p:nvPicPr>
          <p:cNvPr id="8194" name="Picture 2" descr="C:\Users\Admin\Desktop\download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1066800"/>
            <a:ext cx="40386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85800"/>
            <a:ext cx="89916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/>
                </a:solidFill>
                <a:latin typeface="Abadi"/>
              </a:rPr>
              <a:t>Artificial Intelligence Speech Recognition</a:t>
            </a:r>
          </a:p>
          <a:p>
            <a:endParaRPr lang="en-US" sz="1400" b="1" dirty="0" smtClean="0">
              <a:solidFill>
                <a:schemeClr val="accent6"/>
              </a:solidFill>
              <a:latin typeface="Abadi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  AI is behavior of a machine, which, if performed by  a </a:t>
            </a:r>
          </a:p>
          <a:p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   human being, would be called intelligent. It makes</a:t>
            </a:r>
          </a:p>
          <a:p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   machines smarter, useful and is less expensive than</a:t>
            </a:r>
          </a:p>
          <a:p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   natural intelligence.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  Natural language processing (NLP) refers to AI</a:t>
            </a:r>
          </a:p>
          <a:p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    methods of communicating with a computer in a </a:t>
            </a:r>
          </a:p>
          <a:p>
            <a:r>
              <a:rPr lang="en-US" sz="2800" dirty="0">
                <a:solidFill>
                  <a:schemeClr val="accent6"/>
                </a:solidFill>
                <a:latin typeface="Abadi"/>
              </a:rPr>
              <a:t> </a:t>
            </a:r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   </a:t>
            </a:r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natural language like English.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  </a:t>
            </a:r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The input words are scanned and matched against</a:t>
            </a:r>
          </a:p>
          <a:p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    internally stored known words . In this way, one can</a:t>
            </a:r>
          </a:p>
          <a:p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    communicate with the computer in one’s language.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   No special commands or computer language are</a:t>
            </a:r>
          </a:p>
          <a:p>
            <a:r>
              <a:rPr lang="en-US" sz="2800" b="1" dirty="0">
                <a:solidFill>
                  <a:schemeClr val="accent6"/>
                </a:solidFill>
                <a:latin typeface="Abadi"/>
              </a:rPr>
              <a:t> </a:t>
            </a:r>
            <a:r>
              <a:rPr lang="en-US" sz="2800" b="1" dirty="0" smtClean="0">
                <a:solidFill>
                  <a:schemeClr val="accent6"/>
                </a:solidFill>
                <a:latin typeface="Abadi"/>
              </a:rPr>
              <a:t>   </a:t>
            </a:r>
            <a:r>
              <a:rPr lang="en-US" sz="2800" dirty="0" smtClean="0">
                <a:solidFill>
                  <a:schemeClr val="accent6"/>
                </a:solidFill>
                <a:latin typeface="Abadi"/>
              </a:rPr>
              <a:t>required.</a:t>
            </a:r>
            <a:endParaRPr lang="en-US" sz="2800" b="1" dirty="0" smtClean="0">
              <a:solidFill>
                <a:schemeClr val="accent6"/>
              </a:solidFill>
              <a:latin typeface="Abadi"/>
            </a:endParaRPr>
          </a:p>
          <a:p>
            <a:endParaRPr lang="en-US" sz="2800" b="1" dirty="0">
              <a:solidFill>
                <a:schemeClr val="accent6"/>
              </a:solidFill>
              <a:latin typeface="Abad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838200"/>
            <a:ext cx="5943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badi"/>
              </a:rPr>
              <a:t>SPEECH RECOGNITION</a:t>
            </a:r>
          </a:p>
          <a:p>
            <a:endParaRPr lang="en-US" b="1" dirty="0" smtClean="0">
              <a:latin typeface="Abadi"/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badi"/>
              </a:rPr>
              <a:t> The user speaks to the</a:t>
            </a:r>
          </a:p>
          <a:p>
            <a:r>
              <a:rPr lang="en-US" sz="2800" dirty="0" smtClean="0">
                <a:latin typeface="Abadi"/>
              </a:rPr>
              <a:t>computer through a microphone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As each word is spoken,</a:t>
            </a:r>
          </a:p>
          <a:p>
            <a:r>
              <a:rPr lang="en-US" sz="2800" dirty="0" smtClean="0">
                <a:latin typeface="Abadi"/>
              </a:rPr>
              <a:t>it is converted into binary</a:t>
            </a:r>
          </a:p>
          <a:p>
            <a:r>
              <a:rPr lang="en-US" sz="2800" dirty="0" smtClean="0">
                <a:latin typeface="Abadi"/>
              </a:rPr>
              <a:t>equivalent &amp; stored in RAM. The computer then starts searching</a:t>
            </a:r>
          </a:p>
          <a:p>
            <a:r>
              <a:rPr lang="en-US" sz="2800" dirty="0" smtClean="0">
                <a:latin typeface="Abadi"/>
              </a:rPr>
              <a:t>and compares the binary input pattern with the templates.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Abadi"/>
              </a:rPr>
              <a:t> The pattern matching process therefore uses statistical</a:t>
            </a:r>
          </a:p>
          <a:p>
            <a:r>
              <a:rPr lang="en-US" sz="2800" dirty="0" smtClean="0">
                <a:latin typeface="Abadi"/>
              </a:rPr>
              <a:t>techniques and is designed to </a:t>
            </a:r>
          </a:p>
          <a:p>
            <a:r>
              <a:rPr lang="en-US" sz="2800" dirty="0" smtClean="0">
                <a:latin typeface="Abadi"/>
              </a:rPr>
              <a:t>look for the best fit.</a:t>
            </a:r>
            <a:endParaRPr lang="en-US" sz="2800" dirty="0">
              <a:latin typeface="Abadi"/>
            </a:endParaRPr>
          </a:p>
        </p:txBody>
      </p:sp>
      <p:pic>
        <p:nvPicPr>
          <p:cNvPr id="10242" name="Picture 2" descr="C:\Users\Admin\Desktop\download (1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143000"/>
            <a:ext cx="3429000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8534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Abadi"/>
              </a:rPr>
              <a:t>APPLICATIONS</a:t>
            </a:r>
          </a:p>
          <a:p>
            <a:pPr marL="514350" indent="-514350"/>
            <a:endParaRPr lang="en-US" sz="2000" dirty="0" smtClean="0">
              <a:latin typeface="Abadi"/>
            </a:endParaRP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Abadi"/>
              </a:rPr>
              <a:t>In smart cameras and lie detector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Abadi"/>
              </a:rPr>
              <a:t>In automobile industry.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Abadi"/>
              </a:rPr>
              <a:t>In video games.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Abadi"/>
              </a:rPr>
              <a:t>Military.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Abadi"/>
              </a:rPr>
              <a:t>To create “Face Responsive Display” and</a:t>
            </a:r>
          </a:p>
          <a:p>
            <a:pPr marL="514350" indent="-514350"/>
            <a:r>
              <a:rPr lang="en-US" sz="2800" dirty="0" smtClean="0">
                <a:latin typeface="Abadi"/>
              </a:rPr>
              <a:t>     “Perceptive Environment” Generic control rooms.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Abadi"/>
              </a:rPr>
              <a:t>At power station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Abadi"/>
              </a:rPr>
              <a:t>At Flight Control Centers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800" dirty="0" smtClean="0">
                <a:latin typeface="Abadi"/>
              </a:rPr>
              <a:t>Operating theatres</a:t>
            </a:r>
            <a:endParaRPr lang="en-US" sz="2800" dirty="0">
              <a:latin typeface="Abad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8013669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badi"/>
              </a:rPr>
              <a:t>ADVANTAGES</a:t>
            </a:r>
          </a:p>
          <a:p>
            <a:endParaRPr lang="en-US" sz="2000" b="1" dirty="0">
              <a:latin typeface="Abadi"/>
            </a:endParaRP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latin typeface="Abadi"/>
              </a:rPr>
              <a:t> Reduce manual work. 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latin typeface="Abadi"/>
              </a:rPr>
              <a:t> Physiological condition monitoring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latin typeface="Abadi"/>
              </a:rPr>
              <a:t> Visual attention monitoring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latin typeface="Abadi"/>
              </a:rPr>
              <a:t> High accuracy level 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latin typeface="Abadi"/>
              </a:rPr>
              <a:t> Fast in speed 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latin typeface="Abadi"/>
              </a:rPr>
              <a:t> Naturalness as compared to the old </a:t>
            </a:r>
          </a:p>
          <a:p>
            <a:r>
              <a:rPr lang="en-US" sz="2800" dirty="0" smtClean="0">
                <a:latin typeface="Abadi"/>
              </a:rPr>
              <a:t>     traditional pointing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latin typeface="Abadi"/>
              </a:rPr>
              <a:t> Less physical effort and stress as compared to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   manual pointing</a:t>
            </a:r>
          </a:p>
          <a:p>
            <a:endParaRPr lang="en-US" sz="2800" b="1" dirty="0">
              <a:latin typeface="Abad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90600"/>
            <a:ext cx="715349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badi"/>
              </a:rPr>
              <a:t>DISADVANTAGES</a:t>
            </a:r>
          </a:p>
          <a:p>
            <a:endParaRPr lang="en-US" sz="2000" b="1" dirty="0" smtClean="0">
              <a:latin typeface="Abadi"/>
            </a:endParaRP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latin typeface="Abadi"/>
              </a:rPr>
              <a:t> Not 100% accurate.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latin typeface="Abadi"/>
              </a:rPr>
              <a:t> Expensive 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>
                <a:latin typeface="Abadi"/>
              </a:rPr>
              <a:t> System is bulky, need some minimization</a:t>
            </a:r>
            <a:endParaRPr lang="en-US" sz="2800" dirty="0">
              <a:latin typeface="Abad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04800"/>
            <a:ext cx="76962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Abadi"/>
              </a:rPr>
              <a:t>CONCLUSION</a:t>
            </a:r>
          </a:p>
          <a:p>
            <a:endParaRPr lang="en-US" sz="2000" dirty="0" smtClean="0">
              <a:latin typeface="Abadi"/>
            </a:endParaRPr>
          </a:p>
          <a:p>
            <a:r>
              <a:rPr lang="en-US" sz="2800" dirty="0" smtClean="0">
                <a:latin typeface="Abadi"/>
              </a:rPr>
              <a:t>The BLUE EYE technology</a:t>
            </a:r>
            <a:endParaRPr lang="en-US" sz="1600" dirty="0" smtClean="0">
              <a:latin typeface="Abadi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badi"/>
              </a:rPr>
              <a:t>Ensures a </a:t>
            </a:r>
            <a:r>
              <a:rPr lang="en-US" sz="2800" dirty="0" smtClean="0">
                <a:latin typeface="Abadi"/>
              </a:rPr>
              <a:t>convenient way of simplifying the       </a:t>
            </a:r>
          </a:p>
          <a:p>
            <a:r>
              <a:rPr lang="en-US" sz="2800" dirty="0" smtClean="0">
                <a:latin typeface="Abadi"/>
              </a:rPr>
              <a:t>   </a:t>
            </a:r>
            <a:r>
              <a:rPr lang="en-US" sz="2800" dirty="0" smtClean="0">
                <a:latin typeface="Abadi"/>
              </a:rPr>
              <a:t>life by </a:t>
            </a:r>
            <a:r>
              <a:rPr lang="en-US" sz="2800" dirty="0" smtClean="0">
                <a:latin typeface="Abadi"/>
              </a:rPr>
              <a:t>providing more delicate and user   </a:t>
            </a:r>
          </a:p>
          <a:p>
            <a:r>
              <a:rPr lang="en-US" sz="2800" dirty="0" smtClean="0">
                <a:latin typeface="Abadi"/>
              </a:rPr>
              <a:t>   friendly facilities in computing devices.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Gap between the electronic &amp; physical world is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 </a:t>
            </a:r>
            <a:r>
              <a:rPr lang="en-US" sz="2800" dirty="0" smtClean="0"/>
              <a:t>reduced</a:t>
            </a:r>
            <a:endParaRPr lang="en-US" sz="2800" dirty="0" smtClean="0">
              <a:latin typeface="Abadi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badi"/>
              </a:rPr>
              <a:t>The computers can be run using implicit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   </a:t>
            </a:r>
            <a:r>
              <a:rPr lang="en-US" sz="2800" dirty="0" smtClean="0">
                <a:latin typeface="Abadi"/>
              </a:rPr>
              <a:t>command instead of the explicit commands.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badi"/>
              </a:rPr>
              <a:t>  Future applications of Blue Eyes technology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   </a:t>
            </a:r>
            <a:r>
              <a:rPr lang="en-US" sz="2800" dirty="0" smtClean="0">
                <a:latin typeface="Abadi"/>
              </a:rPr>
              <a:t>will be way ahead of other technologies.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</a:t>
            </a:r>
            <a:r>
              <a:rPr lang="en-US" sz="2800" dirty="0" smtClean="0"/>
              <a:t>The fields of advertisement and as they have </a:t>
            </a:r>
          </a:p>
          <a:p>
            <a:r>
              <a:rPr lang="en-US" sz="2800" dirty="0" smtClean="0"/>
              <a:t>      entertainment will be mostly benefited with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   </a:t>
            </a:r>
            <a:r>
              <a:rPr lang="en-US" sz="2800" dirty="0" smtClean="0"/>
              <a:t>this an important role in our day to day life.</a:t>
            </a:r>
            <a:r>
              <a:rPr lang="en-US" sz="2800" dirty="0" smtClean="0">
                <a:latin typeface="Abadi"/>
              </a:rPr>
              <a:t> </a:t>
            </a:r>
          </a:p>
          <a:p>
            <a:endParaRPr lang="en-US" sz="2800" dirty="0">
              <a:latin typeface="Abad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0"/>
            <a:ext cx="9190721" cy="46474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badi"/>
              </a:rPr>
              <a:t>REFERENCES</a:t>
            </a:r>
          </a:p>
          <a:p>
            <a:endParaRPr lang="en-US" sz="2000" b="1" dirty="0">
              <a:latin typeface="Abadi"/>
            </a:endParaRPr>
          </a:p>
          <a:p>
            <a:r>
              <a:rPr lang="en-US" sz="2000" dirty="0" smtClean="0"/>
              <a:t>[1] Kenneth </a:t>
            </a:r>
            <a:r>
              <a:rPr lang="en-US" sz="2000" dirty="0" err="1" smtClean="0"/>
              <a:t>Holmqvist</a:t>
            </a:r>
            <a:r>
              <a:rPr lang="en-US" sz="2000" dirty="0" smtClean="0"/>
              <a:t>, Marcus </a:t>
            </a:r>
            <a:r>
              <a:rPr lang="en-US" sz="2000" dirty="0" err="1" smtClean="0"/>
              <a:t>Nyström</a:t>
            </a:r>
            <a:r>
              <a:rPr lang="en-US" sz="2000" dirty="0" smtClean="0"/>
              <a:t>, Richard </a:t>
            </a:r>
            <a:r>
              <a:rPr lang="en-US" sz="2000" dirty="0" err="1" smtClean="0"/>
              <a:t>Andersson</a:t>
            </a:r>
            <a:r>
              <a:rPr lang="en-US" sz="2000" dirty="0" smtClean="0"/>
              <a:t>, Richard </a:t>
            </a:r>
          </a:p>
          <a:p>
            <a:r>
              <a:rPr lang="en-US" sz="2000" dirty="0" smtClean="0"/>
              <a:t>Dewhurst, </a:t>
            </a:r>
            <a:r>
              <a:rPr lang="en-US" sz="2000" dirty="0" err="1" smtClean="0"/>
              <a:t>Halszka</a:t>
            </a:r>
            <a:r>
              <a:rPr lang="en-US" sz="2000" dirty="0" smtClean="0"/>
              <a:t> Jar-</a:t>
            </a:r>
            <a:r>
              <a:rPr lang="en-US" sz="2000" dirty="0" err="1" smtClean="0"/>
              <a:t>odzka</a:t>
            </a:r>
            <a:r>
              <a:rPr lang="en-US" sz="2000" dirty="0" smtClean="0"/>
              <a:t>, and </a:t>
            </a:r>
            <a:r>
              <a:rPr lang="en-US" sz="2000" dirty="0" err="1" smtClean="0"/>
              <a:t>Joost</a:t>
            </a:r>
            <a:r>
              <a:rPr lang="en-US" sz="2000" dirty="0" smtClean="0"/>
              <a:t> Van de </a:t>
            </a:r>
            <a:r>
              <a:rPr lang="en-US" sz="2000" dirty="0" err="1" smtClean="0"/>
              <a:t>Weijer</a:t>
            </a:r>
            <a:r>
              <a:rPr lang="en-US" sz="2000" dirty="0" smtClean="0"/>
              <a:t>. Eye tracking: </a:t>
            </a:r>
          </a:p>
          <a:p>
            <a:r>
              <a:rPr lang="en-US" sz="2000" dirty="0" smtClean="0"/>
              <a:t>A comprehensive guide to methods and measures, Oxford University Press, 2011.</a:t>
            </a:r>
          </a:p>
          <a:p>
            <a:endParaRPr lang="en-US" sz="2000" dirty="0" smtClean="0"/>
          </a:p>
          <a:p>
            <a:r>
              <a:rPr lang="en-US" sz="2000" dirty="0" smtClean="0"/>
              <a:t> [2] Kenneth </a:t>
            </a:r>
            <a:r>
              <a:rPr lang="en-US" sz="2000" dirty="0" err="1" smtClean="0"/>
              <a:t>Holmqvist</a:t>
            </a:r>
            <a:r>
              <a:rPr lang="en-US" sz="2000" dirty="0" smtClean="0"/>
              <a:t>, Marcus </a:t>
            </a:r>
            <a:r>
              <a:rPr lang="en-US" sz="2000" dirty="0" err="1" smtClean="0"/>
              <a:t>Nyström</a:t>
            </a:r>
            <a:r>
              <a:rPr lang="en-US" sz="2000" dirty="0" smtClean="0"/>
              <a:t>, and Fiona </a:t>
            </a:r>
            <a:r>
              <a:rPr lang="en-US" sz="2000" dirty="0" err="1" smtClean="0"/>
              <a:t>Mulvey</a:t>
            </a:r>
            <a:r>
              <a:rPr lang="en-US" sz="2000" dirty="0" smtClean="0"/>
              <a:t>. Eye tracker data </a:t>
            </a:r>
          </a:p>
          <a:p>
            <a:r>
              <a:rPr lang="en-US" sz="2000" dirty="0" smtClean="0"/>
              <a:t>quality: what it is and how to measure it. In Proceedings of the Symposium on Eye</a:t>
            </a:r>
          </a:p>
          <a:p>
            <a:r>
              <a:rPr lang="en-US" sz="2000" dirty="0" smtClean="0"/>
              <a:t> Tracking Research and Applications, pages 45–52. ACM, 2012. </a:t>
            </a:r>
          </a:p>
          <a:p>
            <a:endParaRPr lang="en-US" sz="2000" dirty="0" smtClean="0"/>
          </a:p>
          <a:p>
            <a:r>
              <a:rPr lang="en-US" sz="2000" dirty="0" smtClean="0"/>
              <a:t>[3] Joseph </a:t>
            </a:r>
            <a:r>
              <a:rPr lang="en-US" sz="2000" dirty="0" err="1" smtClean="0"/>
              <a:t>j.carr</a:t>
            </a:r>
            <a:r>
              <a:rPr lang="en-US" sz="2000" dirty="0" smtClean="0"/>
              <a:t> &amp; john </a:t>
            </a:r>
            <a:r>
              <a:rPr lang="en-US" sz="2000" dirty="0" err="1" smtClean="0"/>
              <a:t>m.brown</a:t>
            </a:r>
            <a:r>
              <a:rPr lang="en-US" sz="2000" dirty="0" smtClean="0"/>
              <a:t>, “introduction to blue eyes technology”,</a:t>
            </a:r>
          </a:p>
          <a:p>
            <a:r>
              <a:rPr lang="en-US" sz="2000" dirty="0" smtClean="0"/>
              <a:t>published in </a:t>
            </a:r>
            <a:r>
              <a:rPr lang="en-US" sz="2000" dirty="0" err="1" smtClean="0"/>
              <a:t>ieee</a:t>
            </a:r>
            <a:r>
              <a:rPr lang="en-US" sz="2000" dirty="0" smtClean="0"/>
              <a:t> spectrum </a:t>
            </a:r>
            <a:r>
              <a:rPr lang="en-US" sz="2000" dirty="0" err="1" smtClean="0"/>
              <a:t>magazine.II</a:t>
            </a:r>
            <a:r>
              <a:rPr lang="en-US" sz="2000" dirty="0" smtClean="0"/>
              <a:t>. </a:t>
            </a:r>
            <a:r>
              <a:rPr lang="en-US" sz="2000" dirty="0" err="1" smtClean="0"/>
              <a:t>A.jajszczyk</a:t>
            </a:r>
            <a:r>
              <a:rPr lang="en-US" sz="2000" dirty="0" smtClean="0"/>
              <a:t>, “automatically switched </a:t>
            </a:r>
          </a:p>
          <a:p>
            <a:r>
              <a:rPr lang="en-US" sz="2000" dirty="0" smtClean="0"/>
              <a:t>blue eyes networks :Benefits and Requirement,” </a:t>
            </a:r>
          </a:p>
          <a:p>
            <a:r>
              <a:rPr lang="en-US" sz="2000" dirty="0" smtClean="0"/>
              <a:t>IEEE blue toooth.feb 2005,vol 3,no1,pp.</a:t>
            </a:r>
            <a:endParaRPr lang="en-US" sz="2000" b="1" dirty="0">
              <a:latin typeface="Abad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Admin\Desktop\download (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800600" y="2819400"/>
            <a:ext cx="4564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skerville Old Face" pitchFamily="18" charset="0"/>
              </a:rPr>
              <a:t> THANK YOU</a:t>
            </a:r>
            <a:endParaRPr lang="en-US" sz="4800" dirty="0">
              <a:solidFill>
                <a:schemeClr val="accent5">
                  <a:lumMod val="20000"/>
                  <a:lumOff val="80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67400" y="541020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skerville Old Face" pitchFamily="18" charset="0"/>
              </a:rPr>
              <a:t>Presented by,</a:t>
            </a:r>
          </a:p>
          <a:p>
            <a:r>
              <a:rPr lang="en-US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skerville Old Face" pitchFamily="18" charset="0"/>
              </a:rPr>
              <a:t>Robin </a:t>
            </a:r>
            <a:r>
              <a:rPr lang="en-US" sz="28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skerville Old Face" pitchFamily="18" charset="0"/>
              </a:rPr>
              <a:t>Bharathi</a:t>
            </a:r>
            <a:r>
              <a:rPr lang="en-US" sz="28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skerville Old Face" pitchFamily="18" charset="0"/>
              </a:rPr>
              <a:t>.R</a:t>
            </a:r>
            <a:endParaRPr lang="en-US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Baskerville Old Face" pitchFamily="18" charset="0"/>
            </a:endParaRPr>
          </a:p>
          <a:p>
            <a:r>
              <a:rPr lang="en-US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skerville Old Face" pitchFamily="18" charset="0"/>
              </a:rPr>
              <a:t>22bsc146</a:t>
            </a:r>
            <a:endParaRPr lang="en-US" sz="2800" dirty="0">
              <a:solidFill>
                <a:schemeClr val="accent5">
                  <a:lumMod val="20000"/>
                  <a:lumOff val="80000"/>
                </a:schemeClr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533400"/>
            <a:ext cx="6835717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badi"/>
              </a:rPr>
              <a:t>CONTENTS</a:t>
            </a:r>
          </a:p>
          <a:p>
            <a:endParaRPr lang="en-US" sz="3600" dirty="0" smtClean="0">
              <a:latin typeface="Abadi"/>
            </a:endParaRPr>
          </a:p>
          <a:p>
            <a:pPr marL="0" lvl="1">
              <a:buFont typeface="Wingdings" pitchFamily="2" charset="2"/>
              <a:buChar char="Ø"/>
            </a:pPr>
            <a:r>
              <a:rPr lang="en-US" sz="3600" dirty="0" smtClean="0">
                <a:latin typeface="Abadi"/>
              </a:rPr>
              <a:t>  Introduction</a:t>
            </a:r>
            <a:endParaRPr lang="en-US" sz="3600" dirty="0">
              <a:latin typeface="Abadi"/>
            </a:endParaRP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badi"/>
              </a:rPr>
              <a:t>  Why Blue eyes?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badi"/>
              </a:rPr>
              <a:t>  Technologies Used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badi"/>
              </a:rPr>
              <a:t>  Applications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badi"/>
              </a:rPr>
              <a:t>  Advantages &amp; Disadvantages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badi"/>
              </a:rPr>
              <a:t>  Conclusion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badi"/>
              </a:rPr>
              <a:t>  References</a:t>
            </a:r>
            <a:endParaRPr lang="en-US" sz="3600" dirty="0">
              <a:latin typeface="Abad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0300" y="533400"/>
            <a:ext cx="9009198" cy="58169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badi"/>
              </a:rPr>
              <a:t>Introduction</a:t>
            </a:r>
          </a:p>
          <a:p>
            <a:endParaRPr lang="en-US" sz="2800" dirty="0" smtClean="0">
              <a:latin typeface="Abadi"/>
            </a:endParaRPr>
          </a:p>
          <a:p>
            <a:r>
              <a:rPr lang="en-US" sz="2800" dirty="0" smtClean="0">
                <a:latin typeface="Abadi"/>
              </a:rPr>
              <a:t>The term Blue eyes is coined because “blue”-Bluetooth</a:t>
            </a:r>
          </a:p>
          <a:p>
            <a:r>
              <a:rPr lang="en-US" sz="2800" dirty="0" smtClean="0">
                <a:latin typeface="Abadi"/>
              </a:rPr>
              <a:t>“eyes”- Eye Movements “technology”- techniques.</a:t>
            </a:r>
          </a:p>
          <a:p>
            <a:endParaRPr lang="en-US" sz="2800" dirty="0" smtClean="0">
              <a:latin typeface="Abadi"/>
            </a:endParaRPr>
          </a:p>
          <a:p>
            <a:r>
              <a:rPr lang="en-US" sz="2800" dirty="0" smtClean="0">
                <a:latin typeface="Abadi"/>
              </a:rPr>
              <a:t>The BLUE EYES technology:</a:t>
            </a:r>
            <a:endParaRPr lang="en-US" sz="2800" dirty="0">
              <a:latin typeface="Abadi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badi"/>
              </a:rPr>
              <a:t>  Aims at creating computational machines that have</a:t>
            </a:r>
          </a:p>
          <a:p>
            <a:r>
              <a:rPr lang="en-US" sz="2800" dirty="0" smtClean="0">
                <a:latin typeface="Abadi"/>
              </a:rPr>
              <a:t>   perceptual and sensory ability like human beings.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badi"/>
              </a:rPr>
              <a:t>  Uses non-obtrusive sensing method in modern video 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 cameras and microphones to identify the user’s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 actions through the use of imparted sensory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badi"/>
              </a:rPr>
              <a:t>  Understands the user’s wants, where he is </a:t>
            </a:r>
            <a:r>
              <a:rPr lang="en-US" sz="2800" dirty="0" smtClean="0">
                <a:latin typeface="Abadi"/>
              </a:rPr>
              <a:t>looking</a:t>
            </a:r>
            <a:endParaRPr lang="en-US" sz="2800" dirty="0" smtClean="0">
              <a:latin typeface="Abadi"/>
            </a:endParaRPr>
          </a:p>
          <a:p>
            <a:r>
              <a:rPr lang="en-US" sz="2800" dirty="0" smtClean="0">
                <a:latin typeface="Abadi"/>
              </a:rPr>
              <a:t>   at, and even realize his physical or emotional states.</a:t>
            </a:r>
            <a:endParaRPr lang="en-US" sz="2800" dirty="0">
              <a:latin typeface="Abad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8619667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badi"/>
              </a:rPr>
              <a:t>Why Blue Eyes?</a:t>
            </a:r>
          </a:p>
          <a:p>
            <a:endParaRPr lang="en-US" sz="3600" dirty="0" smtClean="0">
              <a:latin typeface="Abadi"/>
            </a:endParaRP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latin typeface="Abadi"/>
              </a:rPr>
              <a:t>  The main objective of blue eyes is to design and 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   develop smarter devices </a:t>
            </a:r>
            <a:r>
              <a:rPr lang="en-US" sz="2800" dirty="0" err="1" smtClean="0">
                <a:latin typeface="Abadi"/>
              </a:rPr>
              <a:t>also,by</a:t>
            </a:r>
            <a:r>
              <a:rPr lang="en-US" sz="2800" dirty="0" smtClean="0">
                <a:latin typeface="Abadi"/>
              </a:rPr>
              <a:t> creating devices 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   with help of emotional intelligence. </a:t>
            </a:r>
          </a:p>
          <a:p>
            <a:r>
              <a:rPr lang="en-US" sz="2800" dirty="0" smtClean="0">
                <a:latin typeface="Abadi"/>
              </a:rPr>
              <a:t>      </a:t>
            </a:r>
            <a:r>
              <a:rPr lang="en-US" sz="2800" dirty="0" err="1" smtClean="0">
                <a:latin typeface="Abadi"/>
              </a:rPr>
              <a:t>ie</a:t>
            </a:r>
            <a:r>
              <a:rPr lang="en-US" sz="2800" dirty="0" smtClean="0">
                <a:latin typeface="Abadi"/>
              </a:rPr>
              <a:t>;</a:t>
            </a:r>
            <a:r>
              <a:rPr lang="en-US" sz="2800" dirty="0" smtClean="0">
                <a:latin typeface="Abadi"/>
              </a:rPr>
              <a:t> A pc that can listen, talk or scream. </a:t>
            </a:r>
          </a:p>
          <a:p>
            <a:endParaRPr lang="en-US" sz="3600" dirty="0">
              <a:latin typeface="Abadi"/>
            </a:endParaRPr>
          </a:p>
          <a:p>
            <a:endParaRPr lang="en-US" sz="2800" dirty="0">
              <a:latin typeface="Abadi"/>
            </a:endParaRPr>
          </a:p>
        </p:txBody>
      </p:sp>
      <p:pic>
        <p:nvPicPr>
          <p:cNvPr id="3074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810000"/>
            <a:ext cx="5334000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143000"/>
            <a:ext cx="763882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smtClean="0">
                <a:latin typeface="Abadi"/>
              </a:rPr>
              <a:t>  To built a machine that can understand your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   emotions and To avoid and reduce human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   limitations such as: </a:t>
            </a:r>
          </a:p>
          <a:p>
            <a:r>
              <a:rPr lang="en-US" sz="2800" dirty="0" smtClean="0">
                <a:latin typeface="Abadi"/>
              </a:rPr>
              <a:t>	• Tiredness </a:t>
            </a:r>
          </a:p>
          <a:p>
            <a:r>
              <a:rPr lang="en-US" sz="2800" dirty="0">
                <a:latin typeface="Abadi"/>
              </a:rPr>
              <a:t>	</a:t>
            </a:r>
            <a:r>
              <a:rPr lang="en-US" sz="2800" dirty="0" smtClean="0">
                <a:latin typeface="Abadi"/>
              </a:rPr>
              <a:t>•Oversight </a:t>
            </a:r>
          </a:p>
          <a:p>
            <a:r>
              <a:rPr lang="en-US" sz="2800" dirty="0">
                <a:latin typeface="Abadi"/>
              </a:rPr>
              <a:t>	</a:t>
            </a:r>
            <a:r>
              <a:rPr lang="en-US" sz="2800" dirty="0" smtClean="0">
                <a:latin typeface="Abadi"/>
              </a:rPr>
              <a:t>•Mental illness</a:t>
            </a:r>
            <a:endParaRPr lang="en-US" sz="2800" dirty="0">
              <a:latin typeface="Abadi"/>
            </a:endParaRPr>
          </a:p>
        </p:txBody>
      </p:sp>
      <p:pic>
        <p:nvPicPr>
          <p:cNvPr id="4098" name="Picture 2" descr="C:\Users\Admin\Desktop\4co4m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057400"/>
            <a:ext cx="4219575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85800"/>
            <a:ext cx="8523487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badi"/>
              </a:rPr>
              <a:t>TECHNOLOGIES USED</a:t>
            </a:r>
          </a:p>
          <a:p>
            <a:endParaRPr lang="en-US" sz="2400" b="1" dirty="0">
              <a:latin typeface="Abadi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badi"/>
              </a:rPr>
              <a:t>  Blue Eyes system consists of a mobile measuring</a:t>
            </a:r>
          </a:p>
          <a:p>
            <a:r>
              <a:rPr lang="en-US" sz="2800" dirty="0" smtClean="0">
                <a:latin typeface="Abadi"/>
              </a:rPr>
              <a:t>   device integrated with Bluetooth module providing </a:t>
            </a:r>
          </a:p>
          <a:p>
            <a:r>
              <a:rPr lang="en-US" sz="2800" dirty="0" smtClean="0">
                <a:latin typeface="Abadi"/>
              </a:rPr>
              <a:t>   wireless interface between sensors worn by the</a:t>
            </a:r>
          </a:p>
          <a:p>
            <a:r>
              <a:rPr lang="en-US" sz="2800" dirty="0" smtClean="0">
                <a:latin typeface="Abadi"/>
              </a:rPr>
              <a:t>   operator and the central unit.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badi"/>
              </a:rPr>
              <a:t>  The operators and adequate user profiles on the</a:t>
            </a:r>
          </a:p>
          <a:p>
            <a:r>
              <a:rPr lang="en-US" sz="2800" dirty="0" smtClean="0">
                <a:latin typeface="Abadi"/>
              </a:rPr>
              <a:t>    central unit side provide necessary data</a:t>
            </a:r>
          </a:p>
          <a:p>
            <a:r>
              <a:rPr lang="en-US" sz="2800" dirty="0" smtClean="0">
                <a:latin typeface="Abadi"/>
              </a:rPr>
              <a:t>    personalization so the system consists of:	</a:t>
            </a:r>
          </a:p>
          <a:p>
            <a:pPr lvl="3">
              <a:buFont typeface="Wingdings" pitchFamily="2" charset="2"/>
              <a:buChar char="§"/>
            </a:pPr>
            <a:r>
              <a:rPr lang="en-US" sz="2800" dirty="0" smtClean="0">
                <a:latin typeface="Abadi"/>
              </a:rPr>
              <a:t>  Mobile measuring device (DAU) </a:t>
            </a:r>
          </a:p>
          <a:p>
            <a:pPr lvl="3">
              <a:buFont typeface="Wingdings" pitchFamily="2" charset="2"/>
              <a:buChar char="§"/>
            </a:pPr>
            <a:r>
              <a:rPr lang="en-US" sz="2800" dirty="0" smtClean="0">
                <a:latin typeface="Abadi"/>
              </a:rPr>
              <a:t>  Central System Unit (CSU) </a:t>
            </a:r>
            <a:endParaRPr lang="en-US" sz="2800" dirty="0">
              <a:latin typeface="Abadi"/>
            </a:endParaRPr>
          </a:p>
          <a:p>
            <a:pPr lvl="3">
              <a:buFont typeface="Wingdings" pitchFamily="2" charset="2"/>
              <a:buChar char="§"/>
            </a:pPr>
            <a:r>
              <a:rPr lang="en-US" sz="2800" dirty="0" smtClean="0">
                <a:latin typeface="Abadi"/>
              </a:rPr>
              <a:t>  The Hardware</a:t>
            </a:r>
            <a:endParaRPr lang="en-US" sz="2800" b="1" dirty="0">
              <a:latin typeface="Abad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0"/>
            <a:ext cx="945585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3"/>
            <a:r>
              <a:rPr lang="en-US" sz="3600" b="1" dirty="0" smtClean="0">
                <a:latin typeface="Abadi"/>
              </a:rPr>
              <a:t>Mobile measuring device (DAU)-</a:t>
            </a:r>
            <a:endParaRPr lang="en-US" sz="2800" b="1" dirty="0" smtClean="0">
              <a:latin typeface="Abadi"/>
            </a:endParaRPr>
          </a:p>
          <a:p>
            <a:pPr marL="0" lvl="3"/>
            <a:endParaRPr lang="en-US" sz="2000" dirty="0" smtClean="0">
              <a:latin typeface="Abadi"/>
            </a:endParaRPr>
          </a:p>
          <a:p>
            <a:pPr marL="0" lvl="3"/>
            <a:r>
              <a:rPr lang="en-US" sz="2800" dirty="0" smtClean="0">
                <a:latin typeface="Abadi"/>
              </a:rPr>
              <a:t>Data Acquisition Unit </a:t>
            </a:r>
            <a:r>
              <a:rPr lang="en-US" sz="2800" dirty="0" smtClean="0">
                <a:latin typeface="Abadi"/>
              </a:rPr>
              <a:t>is a mobile part of Blue eyes </a:t>
            </a:r>
            <a:r>
              <a:rPr lang="en-US" sz="2800" dirty="0" smtClean="0">
                <a:latin typeface="Abadi"/>
              </a:rPr>
              <a:t>system</a:t>
            </a:r>
            <a:r>
              <a:rPr lang="en-US" sz="2800" dirty="0" smtClean="0">
                <a:latin typeface="Abadi"/>
              </a:rPr>
              <a:t> </a:t>
            </a:r>
          </a:p>
          <a:p>
            <a:pPr marL="0" lvl="3"/>
            <a:r>
              <a:rPr lang="en-US" sz="2800" dirty="0" smtClean="0">
                <a:latin typeface="Abadi"/>
              </a:rPr>
              <a:t>that is used to fetch the physiological data from the </a:t>
            </a:r>
          </a:p>
          <a:p>
            <a:pPr marL="0" lvl="3"/>
            <a:r>
              <a:rPr lang="en-US" sz="2800" dirty="0" smtClean="0">
                <a:latin typeface="Abadi"/>
              </a:rPr>
              <a:t>sensor and send it to the central system to be processed.</a:t>
            </a:r>
          </a:p>
        </p:txBody>
      </p:sp>
      <p:pic>
        <p:nvPicPr>
          <p:cNvPr id="5122" name="Picture 2" descr="C:\Users\Admin\Desktop\download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200400"/>
            <a:ext cx="6400800" cy="31403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0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u="sng" dirty="0" smtClean="0">
                <a:latin typeface="Abadi"/>
              </a:rPr>
              <a:t>The DAU consist of the following components</a:t>
            </a:r>
            <a:r>
              <a:rPr lang="en-US" sz="3600" u="sng" dirty="0" smtClean="0">
                <a:latin typeface="Abadi"/>
              </a:rPr>
              <a:t>:</a:t>
            </a:r>
          </a:p>
          <a:p>
            <a:endParaRPr lang="en-US" sz="2000" dirty="0" smtClean="0">
              <a:latin typeface="Abadi"/>
            </a:endParaRPr>
          </a:p>
          <a:p>
            <a:r>
              <a:rPr lang="en-US" sz="2800" dirty="0" smtClean="0">
                <a:latin typeface="Abadi"/>
              </a:rPr>
              <a:t>• BLUE TOOTH MODULE </a:t>
            </a:r>
          </a:p>
          <a:p>
            <a:r>
              <a:rPr lang="en-US" sz="2800" dirty="0" smtClean="0">
                <a:latin typeface="Abadi"/>
              </a:rPr>
              <a:t>–supports synchronous voice </a:t>
            </a:r>
          </a:p>
          <a:p>
            <a:r>
              <a:rPr lang="en-US" sz="2800" dirty="0" smtClean="0">
                <a:latin typeface="Abadi"/>
              </a:rPr>
              <a:t>• data transmission </a:t>
            </a:r>
          </a:p>
          <a:p>
            <a:r>
              <a:rPr lang="en-US" sz="2800" dirty="0" smtClean="0">
                <a:latin typeface="Abadi"/>
              </a:rPr>
              <a:t>• central system sound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feedback </a:t>
            </a:r>
          </a:p>
          <a:p>
            <a:r>
              <a:rPr lang="en-US" sz="2800" dirty="0" smtClean="0">
                <a:latin typeface="Abadi"/>
              </a:rPr>
              <a:t>• ALPHAUNUMERIC LCD </a:t>
            </a:r>
          </a:p>
          <a:p>
            <a:r>
              <a:rPr lang="en-US" sz="2800" dirty="0">
                <a:latin typeface="Abadi"/>
              </a:rPr>
              <a:t> </a:t>
            </a:r>
            <a:r>
              <a:rPr lang="en-US" sz="2800" dirty="0" smtClean="0">
                <a:latin typeface="Abadi"/>
              </a:rPr>
              <a:t> display</a:t>
            </a:r>
          </a:p>
          <a:p>
            <a:r>
              <a:rPr lang="en-US" sz="2800" dirty="0" smtClean="0">
                <a:latin typeface="Abadi"/>
              </a:rPr>
              <a:t> • LED indicators </a:t>
            </a:r>
          </a:p>
          <a:p>
            <a:r>
              <a:rPr lang="en-US" sz="2800" dirty="0" smtClean="0">
                <a:latin typeface="Abadi"/>
              </a:rPr>
              <a:t>• ID CARD interface</a:t>
            </a:r>
            <a:endParaRPr lang="en-US" sz="2800" dirty="0">
              <a:latin typeface="Abadi"/>
            </a:endParaRPr>
          </a:p>
        </p:txBody>
      </p:sp>
      <p:pic>
        <p:nvPicPr>
          <p:cNvPr id="6147" name="Picture 3" descr="C:\Users\Admin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1828800"/>
            <a:ext cx="4419600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96" y="609600"/>
            <a:ext cx="9119804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3"/>
            <a:r>
              <a:rPr lang="en-US" sz="3600" b="1" dirty="0" smtClean="0">
                <a:latin typeface="Abadi"/>
              </a:rPr>
              <a:t>Central System Unit (CSU)</a:t>
            </a:r>
          </a:p>
          <a:p>
            <a:pPr marL="0" lvl="3"/>
            <a:endParaRPr lang="en-US" sz="2000" u="sng" dirty="0" smtClean="0">
              <a:latin typeface="Abadi"/>
            </a:endParaRPr>
          </a:p>
          <a:p>
            <a:r>
              <a:rPr lang="en-US" sz="2800" dirty="0" smtClean="0">
                <a:latin typeface="Abadi"/>
              </a:rPr>
              <a:t>Central System Unit hardware is the second peer of the </a:t>
            </a:r>
          </a:p>
          <a:p>
            <a:r>
              <a:rPr lang="en-US" sz="2800" dirty="0" smtClean="0">
                <a:latin typeface="Abadi"/>
              </a:rPr>
              <a:t>wireless connection. The box contains a Bluetooth </a:t>
            </a:r>
          </a:p>
          <a:p>
            <a:r>
              <a:rPr lang="en-US" sz="2800" dirty="0" smtClean="0">
                <a:latin typeface="Abadi"/>
              </a:rPr>
              <a:t>module (based on ROK101008) and a PCM codec for </a:t>
            </a:r>
          </a:p>
          <a:p>
            <a:r>
              <a:rPr lang="en-US" sz="2800" dirty="0" smtClean="0">
                <a:latin typeface="Abadi"/>
              </a:rPr>
              <a:t>voice data transmission. The module is interfaced to a</a:t>
            </a:r>
          </a:p>
          <a:p>
            <a:r>
              <a:rPr lang="en-US" sz="2800" dirty="0" smtClean="0">
                <a:latin typeface="Abadi"/>
              </a:rPr>
              <a:t> PC using a parallel, serial and USB cable</a:t>
            </a:r>
          </a:p>
          <a:p>
            <a:endParaRPr lang="en-US" sz="2800" dirty="0">
              <a:latin typeface="Abadi"/>
            </a:endParaRPr>
          </a:p>
        </p:txBody>
      </p:sp>
      <p:pic>
        <p:nvPicPr>
          <p:cNvPr id="7170" name="Picture 2" descr="C:\Users\Admin\Desktop\download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733800"/>
            <a:ext cx="5257800" cy="281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3">
      <a:dk1>
        <a:sysClr val="windowText" lastClr="000000"/>
      </a:dk1>
      <a:lt1>
        <a:srgbClr val="E6F8F5"/>
      </a:lt1>
      <a:dk2>
        <a:srgbClr val="01303D"/>
      </a:dk2>
      <a:lt2>
        <a:srgbClr val="D6F3F8"/>
      </a:lt2>
      <a:accent1>
        <a:srgbClr val="01303D"/>
      </a:accent1>
      <a:accent2>
        <a:srgbClr val="01303D"/>
      </a:accent2>
      <a:accent3>
        <a:srgbClr val="0B5394"/>
      </a:accent3>
      <a:accent4>
        <a:srgbClr val="02485C"/>
      </a:accent4>
      <a:accent5>
        <a:srgbClr val="05686C"/>
      </a:accent5>
      <a:accent6>
        <a:srgbClr val="01303D"/>
      </a:accent6>
      <a:hlink>
        <a:srgbClr val="015269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218</TotalTime>
  <Words>948</Words>
  <Application>Microsoft Office PowerPoint</Application>
  <PresentationFormat>On-screen Show (4:3)</PresentationFormat>
  <Paragraphs>175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2</cp:revision>
  <dcterms:created xsi:type="dcterms:W3CDTF">2023-04-16T13:56:05Z</dcterms:created>
  <dcterms:modified xsi:type="dcterms:W3CDTF">2023-04-16T17:34:09Z</dcterms:modified>
</cp:coreProperties>
</file>