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8" r:id="rId2"/>
    <p:sldId id="257" r:id="rId3"/>
    <p:sldId id="259" r:id="rId4"/>
    <p:sldId id="262" r:id="rId5"/>
    <p:sldId id="263" r:id="rId6"/>
    <p:sldId id="264" r:id="rId7"/>
    <p:sldId id="266" r:id="rId8"/>
    <p:sldId id="267" r:id="rId9"/>
    <p:sldId id="260" r:id="rId10"/>
    <p:sldId id="268" r:id="rId11"/>
    <p:sldId id="269" r:id="rId12"/>
    <p:sldId id="270" r:id="rId13"/>
    <p:sldId id="271" r:id="rId14"/>
    <p:sldId id="272" r:id="rId15"/>
    <p:sldId id="273" r:id="rId16"/>
    <p:sldId id="261" r:id="rId17"/>
    <p:sldId id="274" r:id="rId18"/>
    <p:sldId id="275" r:id="rId19"/>
    <p:sldId id="276"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6" d="100"/>
          <a:sy n="116" d="100"/>
        </p:scale>
        <p:origin x="-39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6/17/2023</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7D5506EE-1026-4F35-9ACC-BD05BE0F9B36}"/>
              </a:ext>
            </a:extLst>
          </p:cNvPr>
          <p:cNvSpPr>
            <a:spLocks noGrp="1"/>
          </p:cNvSpPr>
          <p:nvPr>
            <p:ph type="dt" sz="half" idx="10"/>
          </p:nvPr>
        </p:nvSpPr>
        <p:spPr/>
        <p:txBody>
          <a:bodyPr/>
          <a:lstStyle/>
          <a:p>
            <a:fld id="{B612A279-0833-481D-8C56-F67FD0AC6C50}" type="datetime1">
              <a:rPr lang="en-US" smtClean="0"/>
              <a:t>6/17/2023</a:t>
            </a:fld>
            <a:endParaRPr lang="en-US" dirty="0"/>
          </a:p>
        </p:txBody>
      </p:sp>
      <p:sp>
        <p:nvSpPr>
          <p:cNvPr id="8" name="Footer Placeholder 7">
            <a:extLst>
              <a:ext uri="{FF2B5EF4-FFF2-40B4-BE49-F238E27FC236}">
                <a16:creationId xmlns:a16="http://schemas.microsoft.com/office/drawing/2014/main" xmlns=""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AF33D6B0-F070-45C4-A472-19F432BE3932}"/>
              </a:ext>
            </a:extLst>
          </p:cNvPr>
          <p:cNvSpPr>
            <a:spLocks noGrp="1"/>
          </p:cNvSpPr>
          <p:nvPr>
            <p:ph type="dt" sz="half" idx="10"/>
          </p:nvPr>
        </p:nvSpPr>
        <p:spPr/>
        <p:txBody>
          <a:bodyPr/>
          <a:lstStyle/>
          <a:p>
            <a:fld id="{6587DA83-5663-4C9C-B9AA-0B40A3DAFF81}" type="datetime1">
              <a:rPr lang="en-US" smtClean="0"/>
              <a:t>6/17/2023</a:t>
            </a:fld>
            <a:endParaRPr lang="en-US" dirty="0"/>
          </a:p>
        </p:txBody>
      </p:sp>
      <p:sp>
        <p:nvSpPr>
          <p:cNvPr id="8" name="Footer Placeholder 7">
            <a:extLst>
              <a:ext uri="{FF2B5EF4-FFF2-40B4-BE49-F238E27FC236}">
                <a16:creationId xmlns:a16="http://schemas.microsoft.com/office/drawing/2014/main" xmlns=""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6/17/2023</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6/17/2023</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6/17/2023</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6/17/2023</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6/17/2023</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6/17/2023</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6/17/2023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6/17/2023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6/17/2023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Project Title :</a:t>
            </a:r>
            <a:br>
              <a:rPr lang="en-US" sz="4800" i="1" dirty="0">
                <a:solidFill>
                  <a:srgbClr val="FFFFFF"/>
                </a:solidFill>
              </a:rPr>
            </a:br>
            <a:r>
              <a:rPr lang="en-US" sz="4800" i="1" dirty="0">
                <a:solidFill>
                  <a:srgbClr val="FFFFFF"/>
                </a:solidFill>
              </a:rPr>
              <a:t>	</a:t>
            </a:r>
            <a:br>
              <a:rPr lang="en-US" sz="4800" i="1" dirty="0">
                <a:solidFill>
                  <a:srgbClr val="FFFFFF"/>
                </a:solidFill>
              </a:rPr>
            </a:br>
            <a:r>
              <a:rPr lang="en-US" sz="4800" i="1" dirty="0">
                <a:solidFill>
                  <a:srgbClr val="FFFFFF"/>
                </a:solidFill>
              </a:rPr>
              <a:t>		Online Recruitment Process</a:t>
            </a:r>
            <a:br>
              <a:rPr lang="en-US" sz="4800" i="1" dirty="0">
                <a:solidFill>
                  <a:srgbClr val="FFFFFF"/>
                </a:solidFill>
              </a:rPr>
            </a:br>
            <a:r>
              <a:rPr lang="en-US" sz="4800" i="1" dirty="0">
                <a:solidFill>
                  <a:srgbClr val="FFFFFF"/>
                </a:solidFill>
              </a:rPr>
              <a:t>		(Web Application)</a:t>
            </a:r>
          </a:p>
        </p:txBody>
      </p:sp>
      <p:sp>
        <p:nvSpPr>
          <p:cNvPr id="49" name="Rectangle 48">
            <a:extLst>
              <a:ext uri="{FF2B5EF4-FFF2-40B4-BE49-F238E27FC236}">
                <a16:creationId xmlns:a16="http://schemas.microsoft.com/office/drawing/2014/main" xmlns=""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xmlns="" id="{255E1F2F-E259-4EA8-9FFD-3A10AF541859}"/>
              </a:ext>
            </a:extLst>
          </p:cNvPr>
          <p:cNvSpPr>
            <a:spLocks noGrp="1"/>
          </p:cNvSpPr>
          <p:nvPr>
            <p:ph type="subTitle" idx="1"/>
          </p:nvPr>
        </p:nvSpPr>
        <p:spPr>
          <a:xfrm>
            <a:off x="897924" y="4953000"/>
            <a:ext cx="10260527" cy="1905000"/>
          </a:xfrm>
        </p:spPr>
        <p:txBody>
          <a:bodyPr>
            <a:normAutofit fontScale="92500" lnSpcReduction="20000"/>
          </a:bodyPr>
          <a:lstStyle/>
          <a:p>
            <a:pPr marL="342900" indent="-342900">
              <a:buFontTx/>
              <a:buChar char="-"/>
            </a:pPr>
            <a:r>
              <a:rPr lang="en-US" dirty="0" smtClean="0">
                <a:solidFill>
                  <a:srgbClr val="FFFFFF"/>
                </a:solidFill>
              </a:rPr>
              <a:t>Candidate Name: Paresh DHANDE</a:t>
            </a:r>
          </a:p>
          <a:p>
            <a:pPr marL="342900" indent="-342900">
              <a:buFontTx/>
              <a:buChar char="-"/>
            </a:pPr>
            <a:r>
              <a:rPr lang="en-US" dirty="0" smtClean="0">
                <a:solidFill>
                  <a:srgbClr val="FFFFFF"/>
                </a:solidFill>
              </a:rPr>
              <a:t>Roll no: mc2122021</a:t>
            </a:r>
          </a:p>
          <a:p>
            <a:pPr marL="342900" indent="-342900">
              <a:buFontTx/>
              <a:buChar char="-"/>
            </a:pPr>
            <a:r>
              <a:rPr lang="en-US" dirty="0" smtClean="0">
                <a:solidFill>
                  <a:srgbClr val="FFFFFF"/>
                </a:solidFill>
              </a:rPr>
              <a:t>College name: imcost</a:t>
            </a:r>
          </a:p>
          <a:p>
            <a:pPr marL="342900" indent="-342900">
              <a:buFontTx/>
              <a:buChar char="-"/>
            </a:pPr>
            <a:r>
              <a:rPr lang="en-US" dirty="0" smtClean="0">
                <a:solidFill>
                  <a:srgbClr val="FFFFFF"/>
                </a:solidFill>
              </a:rPr>
              <a:t>Project Guide: Prof. Reeta</a:t>
            </a:r>
            <a:r>
              <a:rPr lang="en-US" dirty="0">
                <a:solidFill>
                  <a:srgbClr val="FFFFFF"/>
                </a:solidFill>
              </a:rPr>
              <a:t> </a:t>
            </a:r>
            <a:r>
              <a:rPr lang="en-US" dirty="0" smtClean="0">
                <a:solidFill>
                  <a:srgbClr val="FFFFFF"/>
                </a:solidFill>
              </a:rPr>
              <a:t>Singh</a:t>
            </a:r>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90262"/>
          </a:xfrm>
        </p:spPr>
        <p:txBody>
          <a:bodyPr/>
          <a:lstStyle/>
          <a:p>
            <a:pPr algn="ctr"/>
            <a:r>
              <a:rPr lang="en-IN" dirty="0" smtClean="0"/>
              <a:t>Sign Up Module</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7969" y="1293340"/>
            <a:ext cx="10305534" cy="4827373"/>
          </a:xfrm>
        </p:spPr>
      </p:pic>
    </p:spTree>
    <p:extLst>
      <p:ext uri="{BB962C8B-B14F-4D97-AF65-F5344CB8AC3E}">
        <p14:creationId xmlns:p14="http://schemas.microsoft.com/office/powerpoint/2010/main" val="54758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83170"/>
          </a:xfrm>
        </p:spPr>
        <p:txBody>
          <a:bodyPr/>
          <a:lstStyle/>
          <a:p>
            <a:pPr algn="ctr"/>
            <a:r>
              <a:rPr lang="en-IN" dirty="0" smtClean="0"/>
              <a:t>Login Module</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2363" y="1325690"/>
            <a:ext cx="10058400" cy="4787646"/>
          </a:xfrm>
        </p:spPr>
      </p:pic>
    </p:spTree>
    <p:extLst>
      <p:ext uri="{BB962C8B-B14F-4D97-AF65-F5344CB8AC3E}">
        <p14:creationId xmlns:p14="http://schemas.microsoft.com/office/powerpoint/2010/main" val="176711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64402"/>
          </a:xfrm>
        </p:spPr>
        <p:txBody>
          <a:bodyPr>
            <a:normAutofit fontScale="90000"/>
          </a:bodyPr>
          <a:lstStyle/>
          <a:p>
            <a:pPr algn="ctr"/>
            <a:r>
              <a:rPr lang="en-IN" sz="4800" dirty="0" smtClean="0"/>
              <a:t>Administrator </a:t>
            </a:r>
            <a:r>
              <a:rPr lang="en-IN" sz="4800" dirty="0"/>
              <a:t>Panel</a:t>
            </a:r>
            <a:br>
              <a:rPr lang="en-IN" sz="4800" dirty="0"/>
            </a:b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947" y="766763"/>
            <a:ext cx="11623588" cy="5568134"/>
          </a:xfrm>
        </p:spPr>
      </p:pic>
    </p:spTree>
    <p:extLst>
      <p:ext uri="{BB962C8B-B14F-4D97-AF65-F5344CB8AC3E}">
        <p14:creationId xmlns:p14="http://schemas.microsoft.com/office/powerpoint/2010/main" val="277563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56165"/>
          </a:xfrm>
        </p:spPr>
        <p:txBody>
          <a:bodyPr/>
          <a:lstStyle/>
          <a:p>
            <a:pPr algn="ctr"/>
            <a:r>
              <a:rPr lang="en-IN" dirty="0" smtClean="0"/>
              <a:t>Employee Panel</a:t>
            </a:r>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270" y="1425575"/>
            <a:ext cx="10981038" cy="495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628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2024"/>
          </a:xfrm>
        </p:spPr>
        <p:txBody>
          <a:bodyPr/>
          <a:lstStyle/>
          <a:p>
            <a:pPr algn="ctr"/>
            <a:r>
              <a:rPr lang="en-IN" dirty="0" smtClean="0"/>
              <a:t>HR Panel</a:t>
            </a:r>
            <a:endParaRPr lang="en-IN"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500" y="1677194"/>
            <a:ext cx="11220450" cy="4133850"/>
          </a:xfrm>
        </p:spPr>
      </p:pic>
    </p:spTree>
    <p:extLst>
      <p:ext uri="{BB962C8B-B14F-4D97-AF65-F5344CB8AC3E}">
        <p14:creationId xmlns:p14="http://schemas.microsoft.com/office/powerpoint/2010/main" val="221310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90262"/>
          </a:xfrm>
        </p:spPr>
        <p:txBody>
          <a:bodyPr/>
          <a:lstStyle/>
          <a:p>
            <a:pPr algn="ctr"/>
            <a:r>
              <a:rPr lang="en-IN" dirty="0" smtClean="0"/>
              <a:t>Meeting Scheduled</a:t>
            </a:r>
            <a:endParaRPr lang="en-IN"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650" y="2207817"/>
            <a:ext cx="11564938" cy="3072603"/>
          </a:xfrm>
        </p:spPr>
      </p:pic>
    </p:spTree>
    <p:extLst>
      <p:ext uri="{BB962C8B-B14F-4D97-AF65-F5344CB8AC3E}">
        <p14:creationId xmlns:p14="http://schemas.microsoft.com/office/powerpoint/2010/main" val="158890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3887C0-24A8-6D45-2685-DF1B4A929178}"/>
              </a:ext>
            </a:extLst>
          </p:cNvPr>
          <p:cNvSpPr>
            <a:spLocks noGrp="1"/>
          </p:cNvSpPr>
          <p:nvPr>
            <p:ph type="title"/>
          </p:nvPr>
        </p:nvSpPr>
        <p:spPr>
          <a:xfrm>
            <a:off x="1097280" y="269351"/>
            <a:ext cx="10058400" cy="1015986"/>
          </a:xfrm>
        </p:spPr>
        <p:txBody>
          <a:bodyPr/>
          <a:lstStyle/>
          <a:p>
            <a:r>
              <a:rPr lang="en-IN" dirty="0"/>
              <a:t>Project Structure</a:t>
            </a:r>
          </a:p>
        </p:txBody>
      </p:sp>
      <p:sp>
        <p:nvSpPr>
          <p:cNvPr id="5" name="Rectangle 4">
            <a:extLst>
              <a:ext uri="{FF2B5EF4-FFF2-40B4-BE49-F238E27FC236}">
                <a16:creationId xmlns:a16="http://schemas.microsoft.com/office/drawing/2014/main" xmlns="" id="{40A2F528-BC20-7108-85D3-FED6BAAB0B22}"/>
              </a:ext>
            </a:extLst>
          </p:cNvPr>
          <p:cNvSpPr/>
          <p:nvPr/>
        </p:nvSpPr>
        <p:spPr>
          <a:xfrm>
            <a:off x="4316627" y="1951154"/>
            <a:ext cx="3131261" cy="4383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Home page</a:t>
            </a:r>
          </a:p>
          <a:p>
            <a:pPr algn="ctr"/>
            <a:endParaRPr lang="en-US" dirty="0"/>
          </a:p>
        </p:txBody>
      </p:sp>
      <p:sp>
        <p:nvSpPr>
          <p:cNvPr id="6" name="Rectangle 5">
            <a:extLst>
              <a:ext uri="{FF2B5EF4-FFF2-40B4-BE49-F238E27FC236}">
                <a16:creationId xmlns:a16="http://schemas.microsoft.com/office/drawing/2014/main" xmlns="" id="{7279F999-0B46-C70E-8567-4986155021B2}"/>
              </a:ext>
            </a:extLst>
          </p:cNvPr>
          <p:cNvSpPr/>
          <p:nvPr/>
        </p:nvSpPr>
        <p:spPr>
          <a:xfrm>
            <a:off x="1974454" y="2538145"/>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Sign up</a:t>
            </a:r>
          </a:p>
        </p:txBody>
      </p:sp>
      <p:sp>
        <p:nvSpPr>
          <p:cNvPr id="7" name="Rectangle 6">
            <a:extLst>
              <a:ext uri="{FF2B5EF4-FFF2-40B4-BE49-F238E27FC236}">
                <a16:creationId xmlns:a16="http://schemas.microsoft.com/office/drawing/2014/main" xmlns="" id="{7D39F339-66BE-9A8A-F305-C5788330BDA2}"/>
              </a:ext>
            </a:extLst>
          </p:cNvPr>
          <p:cNvSpPr/>
          <p:nvPr/>
        </p:nvSpPr>
        <p:spPr>
          <a:xfrm>
            <a:off x="7264502" y="2538145"/>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Sign in</a:t>
            </a:r>
          </a:p>
        </p:txBody>
      </p:sp>
      <p:cxnSp>
        <p:nvCxnSpPr>
          <p:cNvPr id="17" name="Straight Arrow Connector 16">
            <a:extLst>
              <a:ext uri="{FF2B5EF4-FFF2-40B4-BE49-F238E27FC236}">
                <a16:creationId xmlns:a16="http://schemas.microsoft.com/office/drawing/2014/main" xmlns="" id="{C7ABF600-F60F-3E10-2416-E7A2CC5626A3}"/>
              </a:ext>
            </a:extLst>
          </p:cNvPr>
          <p:cNvCxnSpPr>
            <a:stCxn id="6" idx="3"/>
            <a:endCxn id="7" idx="1"/>
          </p:cNvCxnSpPr>
          <p:nvPr/>
        </p:nvCxnSpPr>
        <p:spPr>
          <a:xfrm>
            <a:off x="4560595" y="2799668"/>
            <a:ext cx="27039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FC538133-FBC5-94C5-089E-F59C79EBA388}"/>
              </a:ext>
            </a:extLst>
          </p:cNvPr>
          <p:cNvSpPr/>
          <p:nvPr/>
        </p:nvSpPr>
        <p:spPr>
          <a:xfrm>
            <a:off x="1916788" y="3597783"/>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smtClean="0"/>
              <a:t>Admin Panel</a:t>
            </a:r>
            <a:endParaRPr lang="en-US" dirty="0"/>
          </a:p>
        </p:txBody>
      </p:sp>
      <p:sp>
        <p:nvSpPr>
          <p:cNvPr id="30" name="Rectangle 29">
            <a:extLst>
              <a:ext uri="{FF2B5EF4-FFF2-40B4-BE49-F238E27FC236}">
                <a16:creationId xmlns:a16="http://schemas.microsoft.com/office/drawing/2014/main" xmlns="" id="{BD6AE971-CC5B-1EDD-72D9-167E076FA725}"/>
              </a:ext>
            </a:extLst>
          </p:cNvPr>
          <p:cNvSpPr/>
          <p:nvPr/>
        </p:nvSpPr>
        <p:spPr>
          <a:xfrm>
            <a:off x="5036676" y="3597783"/>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smtClean="0"/>
              <a:t>Employee Panel</a:t>
            </a:r>
            <a:endParaRPr lang="en-US" dirty="0"/>
          </a:p>
        </p:txBody>
      </p:sp>
      <p:sp>
        <p:nvSpPr>
          <p:cNvPr id="31" name="Rectangle 30">
            <a:extLst>
              <a:ext uri="{FF2B5EF4-FFF2-40B4-BE49-F238E27FC236}">
                <a16:creationId xmlns:a16="http://schemas.microsoft.com/office/drawing/2014/main" xmlns="" id="{51B9C32D-2A5A-525C-1D86-9FAAEF4A4061}"/>
              </a:ext>
            </a:extLst>
          </p:cNvPr>
          <p:cNvSpPr/>
          <p:nvPr/>
        </p:nvSpPr>
        <p:spPr>
          <a:xfrm>
            <a:off x="7986909" y="3597783"/>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smtClean="0"/>
              <a:t>HR </a:t>
            </a:r>
            <a:r>
              <a:rPr lang="en-US" dirty="0"/>
              <a:t>Panel</a:t>
            </a:r>
          </a:p>
        </p:txBody>
      </p:sp>
      <p:cxnSp>
        <p:nvCxnSpPr>
          <p:cNvPr id="35" name="Straight Arrow Connector 34">
            <a:extLst>
              <a:ext uri="{FF2B5EF4-FFF2-40B4-BE49-F238E27FC236}">
                <a16:creationId xmlns:a16="http://schemas.microsoft.com/office/drawing/2014/main" xmlns="" id="{DB4F4D32-7924-94B5-6675-C8531FF61EBD}"/>
              </a:ext>
            </a:extLst>
          </p:cNvPr>
          <p:cNvCxnSpPr>
            <a:stCxn id="7" idx="2"/>
            <a:endCxn id="31" idx="0"/>
          </p:cNvCxnSpPr>
          <p:nvPr/>
        </p:nvCxnSpPr>
        <p:spPr>
          <a:xfrm>
            <a:off x="8557573" y="3061191"/>
            <a:ext cx="722407" cy="536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72B8DD42-218E-E143-E765-E1EEA797A7DC}"/>
              </a:ext>
            </a:extLst>
          </p:cNvPr>
          <p:cNvCxnSpPr>
            <a:stCxn id="7" idx="2"/>
            <a:endCxn id="30" idx="0"/>
          </p:cNvCxnSpPr>
          <p:nvPr/>
        </p:nvCxnSpPr>
        <p:spPr>
          <a:xfrm flipH="1">
            <a:off x="6329747" y="3061191"/>
            <a:ext cx="2227826" cy="536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5382BDF8-3AC3-B141-F259-6D0AE8D760E1}"/>
              </a:ext>
            </a:extLst>
          </p:cNvPr>
          <p:cNvCxnSpPr>
            <a:stCxn id="7" idx="2"/>
            <a:endCxn id="29" idx="0"/>
          </p:cNvCxnSpPr>
          <p:nvPr/>
        </p:nvCxnSpPr>
        <p:spPr>
          <a:xfrm flipH="1">
            <a:off x="3209859" y="3061191"/>
            <a:ext cx="5347714" cy="536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xmlns="" id="{64227AAA-E085-3930-256B-4827BC9DCEA1}"/>
              </a:ext>
            </a:extLst>
          </p:cNvPr>
          <p:cNvSpPr/>
          <p:nvPr/>
        </p:nvSpPr>
        <p:spPr>
          <a:xfrm>
            <a:off x="1916788" y="4661323"/>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smtClean="0"/>
              <a:t>User Management</a:t>
            </a:r>
            <a:endParaRPr lang="en-US" dirty="0"/>
          </a:p>
        </p:txBody>
      </p:sp>
      <p:sp>
        <p:nvSpPr>
          <p:cNvPr id="41" name="Rectangle 40">
            <a:extLst>
              <a:ext uri="{FF2B5EF4-FFF2-40B4-BE49-F238E27FC236}">
                <a16:creationId xmlns:a16="http://schemas.microsoft.com/office/drawing/2014/main" xmlns="" id="{76680954-2262-6DFC-EA7A-72B3831622B7}"/>
              </a:ext>
            </a:extLst>
          </p:cNvPr>
          <p:cNvSpPr/>
          <p:nvPr/>
        </p:nvSpPr>
        <p:spPr>
          <a:xfrm>
            <a:off x="5036676" y="4661323"/>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smtClean="0"/>
              <a:t>Reference Form</a:t>
            </a:r>
            <a:endParaRPr lang="en-US" dirty="0"/>
          </a:p>
        </p:txBody>
      </p:sp>
      <p:sp>
        <p:nvSpPr>
          <p:cNvPr id="42" name="Rectangle 41">
            <a:extLst>
              <a:ext uri="{FF2B5EF4-FFF2-40B4-BE49-F238E27FC236}">
                <a16:creationId xmlns:a16="http://schemas.microsoft.com/office/drawing/2014/main" xmlns="" id="{A091D822-4C66-D565-73F5-3E7DFB301290}"/>
              </a:ext>
            </a:extLst>
          </p:cNvPr>
          <p:cNvSpPr/>
          <p:nvPr/>
        </p:nvSpPr>
        <p:spPr>
          <a:xfrm>
            <a:off x="7986908" y="4661323"/>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Selected Candidate</a:t>
            </a:r>
          </a:p>
        </p:txBody>
      </p:sp>
      <p:cxnSp>
        <p:nvCxnSpPr>
          <p:cNvPr id="44" name="Straight Arrow Connector 43">
            <a:extLst>
              <a:ext uri="{FF2B5EF4-FFF2-40B4-BE49-F238E27FC236}">
                <a16:creationId xmlns:a16="http://schemas.microsoft.com/office/drawing/2014/main" xmlns="" id="{95B33600-7D0F-3C94-5079-5357B45C0CC8}"/>
              </a:ext>
            </a:extLst>
          </p:cNvPr>
          <p:cNvCxnSpPr>
            <a:stCxn id="29" idx="2"/>
            <a:endCxn id="40" idx="0"/>
          </p:cNvCxnSpPr>
          <p:nvPr/>
        </p:nvCxnSpPr>
        <p:spPr>
          <a:xfrm>
            <a:off x="3209859" y="4120829"/>
            <a:ext cx="0" cy="540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C26C4FED-EBB4-26AB-4F01-1DD373073688}"/>
              </a:ext>
            </a:extLst>
          </p:cNvPr>
          <p:cNvCxnSpPr>
            <a:stCxn id="30" idx="2"/>
          </p:cNvCxnSpPr>
          <p:nvPr/>
        </p:nvCxnSpPr>
        <p:spPr>
          <a:xfrm flipH="1">
            <a:off x="6329746" y="4120829"/>
            <a:ext cx="1" cy="540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6584232F-8071-DB5D-2A19-BF688B6D00AB}"/>
              </a:ext>
            </a:extLst>
          </p:cNvPr>
          <p:cNvCxnSpPr/>
          <p:nvPr/>
        </p:nvCxnSpPr>
        <p:spPr>
          <a:xfrm>
            <a:off x="9394166" y="4142908"/>
            <a:ext cx="0" cy="518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5" idx="1"/>
            <a:endCxn id="6" idx="0"/>
          </p:cNvCxnSpPr>
          <p:nvPr/>
        </p:nvCxnSpPr>
        <p:spPr>
          <a:xfrm rot="10800000" flipV="1">
            <a:off x="3267525" y="2170335"/>
            <a:ext cx="1049102" cy="36780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5" idx="3"/>
            <a:endCxn id="7" idx="0"/>
          </p:cNvCxnSpPr>
          <p:nvPr/>
        </p:nvCxnSpPr>
        <p:spPr>
          <a:xfrm>
            <a:off x="7447888" y="2170336"/>
            <a:ext cx="1109685" cy="36780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2" idx="0"/>
            <a:endCxn id="30" idx="2"/>
          </p:cNvCxnSpPr>
          <p:nvPr/>
        </p:nvCxnSpPr>
        <p:spPr>
          <a:xfrm flipH="1" flipV="1">
            <a:off x="6329747" y="4120829"/>
            <a:ext cx="2950232" cy="540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1" idx="0"/>
          </p:cNvCxnSpPr>
          <p:nvPr/>
        </p:nvCxnSpPr>
        <p:spPr>
          <a:xfrm flipV="1">
            <a:off x="6329747" y="4142908"/>
            <a:ext cx="3064419" cy="518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97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058" y="0"/>
            <a:ext cx="10190207" cy="6367849"/>
          </a:xfrm>
          <a:prstGeom prst="rect">
            <a:avLst/>
          </a:prstGeom>
        </p:spPr>
      </p:pic>
    </p:spTree>
    <p:extLst>
      <p:ext uri="{BB962C8B-B14F-4D97-AF65-F5344CB8AC3E}">
        <p14:creationId xmlns:p14="http://schemas.microsoft.com/office/powerpoint/2010/main" val="283784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503" y="0"/>
            <a:ext cx="10560908" cy="6392562"/>
          </a:xfrm>
          <a:prstGeom prst="rect">
            <a:avLst/>
          </a:prstGeom>
        </p:spPr>
      </p:pic>
    </p:spTree>
    <p:extLst>
      <p:ext uri="{BB962C8B-B14F-4D97-AF65-F5344CB8AC3E}">
        <p14:creationId xmlns:p14="http://schemas.microsoft.com/office/powerpoint/2010/main" val="1258481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79732"/>
          </a:xfrm>
        </p:spPr>
        <p:txBody>
          <a:bodyPr/>
          <a:lstStyle/>
          <a:p>
            <a:pPr algn="ctr"/>
            <a:r>
              <a:rPr lang="en-IN" dirty="0" smtClean="0"/>
              <a:t>Conclusion</a:t>
            </a:r>
            <a:endParaRPr lang="en-IN" dirty="0"/>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Ø"/>
            </a:pPr>
            <a:r>
              <a:rPr lang="en-IN" sz="2000" dirty="0" smtClean="0">
                <a:latin typeface="Times New Roman" panose="02020603050405020304" pitchFamily="18" charset="0"/>
                <a:cs typeface="Times New Roman" panose="02020603050405020304" pitchFamily="18" charset="0"/>
              </a:rPr>
              <a:t>The Goal of this project is to build .NET based Recruitment Process System,  That includes Dynamics Team Meeting Creation and Auto Candidate Selection Notification via Email.</a:t>
            </a:r>
          </a:p>
          <a:p>
            <a:pPr>
              <a:lnSpc>
                <a:spcPct val="150000"/>
              </a:lnSpc>
              <a:buFont typeface="Wingdings" panose="05000000000000000000" pitchFamily="2" charset="2"/>
              <a:buChar char="Ø"/>
            </a:pPr>
            <a:r>
              <a:rPr lang="en-IN" sz="2000" dirty="0" smtClean="0">
                <a:latin typeface="Times New Roman" panose="02020603050405020304" pitchFamily="18" charset="0"/>
                <a:cs typeface="Times New Roman" panose="02020603050405020304" pitchFamily="18" charset="0"/>
              </a:rPr>
              <a:t>Also To increase better communication between Organization and Candidates.</a:t>
            </a:r>
          </a:p>
          <a:p>
            <a:pPr>
              <a:lnSpc>
                <a:spcPct val="150000"/>
              </a:lnSpc>
              <a:buFont typeface="Wingdings" panose="05000000000000000000" pitchFamily="2" charset="2"/>
              <a:buChar char="Ø"/>
            </a:pPr>
            <a:r>
              <a:rPr lang="en-IN" sz="2000" dirty="0" smtClean="0">
                <a:latin typeface="Times New Roman" panose="02020603050405020304" pitchFamily="18" charset="0"/>
                <a:cs typeface="Times New Roman" panose="02020603050405020304" pitchFamily="18" charset="0"/>
              </a:rPr>
              <a:t>Recruiters and Candidates have easy to use interface for better hiring system and this interface made the system easier to operate slashed the learning curved</a:t>
            </a:r>
          </a:p>
          <a:p>
            <a:pPr>
              <a:lnSpc>
                <a:spcPct val="150000"/>
              </a:lnSpc>
              <a:buFont typeface="Wingdings" panose="05000000000000000000" pitchFamily="2" charset="2"/>
              <a:buChar char="Ø"/>
            </a:pPr>
            <a:r>
              <a:rPr lang="en-IN" sz="2000" dirty="0" smtClean="0">
                <a:latin typeface="Times New Roman" panose="02020603050405020304" pitchFamily="18" charset="0"/>
                <a:cs typeface="Times New Roman" panose="02020603050405020304" pitchFamily="18" charset="0"/>
              </a:rPr>
              <a:t>Better categorized system for HR for better management</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80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8FD68DA-43BA-4508-8DE2-BA9BB7B2FA5B}"/>
              </a:ext>
            </a:extLst>
          </p:cNvPr>
          <p:cNvSpPr>
            <a:spLocks noGrp="1"/>
          </p:cNvSpPr>
          <p:nvPr>
            <p:ph type="title"/>
          </p:nvPr>
        </p:nvSpPr>
        <p:spPr>
          <a:xfrm>
            <a:off x="5107458" y="286603"/>
            <a:ext cx="6048221" cy="1739905"/>
          </a:xfrm>
        </p:spPr>
        <p:txBody>
          <a:bodyPr>
            <a:normAutofit fontScale="90000"/>
          </a:bodyPr>
          <a:lstStyle/>
          <a:p>
            <a:r>
              <a:rPr lang="en-IN" sz="4000" dirty="0" smtClean="0">
                <a:solidFill>
                  <a:srgbClr val="0070C0"/>
                </a:solidFill>
              </a:rPr>
              <a:t/>
            </a:r>
            <a:br>
              <a:rPr lang="en-IN" sz="4000" dirty="0" smtClean="0">
                <a:solidFill>
                  <a:srgbClr val="0070C0"/>
                </a:solidFill>
              </a:rPr>
            </a:br>
            <a:r>
              <a:rPr lang="en-IN" sz="4000" dirty="0" smtClean="0">
                <a:solidFill>
                  <a:srgbClr val="0070C0"/>
                </a:solidFill>
              </a:rPr>
              <a:t/>
            </a:r>
            <a:br>
              <a:rPr lang="en-IN" sz="4000" dirty="0" smtClean="0">
                <a:solidFill>
                  <a:srgbClr val="0070C0"/>
                </a:solidFill>
              </a:rPr>
            </a:br>
            <a:r>
              <a:rPr lang="en-IN" sz="4000" dirty="0">
                <a:solidFill>
                  <a:srgbClr val="0070C0"/>
                </a:solidFill>
              </a:rPr>
              <a:t/>
            </a:r>
            <a:br>
              <a:rPr lang="en-IN" sz="4000" dirty="0">
                <a:solidFill>
                  <a:srgbClr val="0070C0"/>
                </a:solidFill>
              </a:rPr>
            </a:br>
            <a:r>
              <a:rPr lang="en-IN" sz="4000" dirty="0" smtClean="0">
                <a:solidFill>
                  <a:srgbClr val="0070C0"/>
                </a:solidFill>
              </a:rPr>
              <a:t/>
            </a:r>
            <a:br>
              <a:rPr lang="en-IN" sz="4000" dirty="0" smtClean="0">
                <a:solidFill>
                  <a:srgbClr val="0070C0"/>
                </a:solidFill>
              </a:rPr>
            </a:br>
            <a:r>
              <a:rPr lang="en-IN" sz="4000" dirty="0" smtClean="0">
                <a:solidFill>
                  <a:srgbClr val="0070C0"/>
                </a:solidFill>
              </a:rPr>
              <a:t/>
            </a:r>
            <a:br>
              <a:rPr lang="en-IN" sz="4000" dirty="0" smtClean="0">
                <a:solidFill>
                  <a:srgbClr val="0070C0"/>
                </a:solidFill>
              </a:rPr>
            </a:br>
            <a:r>
              <a:rPr lang="en-IN" sz="4000" dirty="0" smtClean="0">
                <a:solidFill>
                  <a:srgbClr val="0070C0"/>
                </a:solidFill>
              </a:rPr>
              <a:t/>
            </a:r>
            <a:br>
              <a:rPr lang="en-IN" sz="4000" dirty="0" smtClean="0">
                <a:solidFill>
                  <a:srgbClr val="0070C0"/>
                </a:solidFill>
              </a:rPr>
            </a:br>
            <a:r>
              <a:rPr lang="en-IN" sz="4000" dirty="0">
                <a:solidFill>
                  <a:srgbClr val="0070C0"/>
                </a:solidFill>
              </a:rPr>
              <a:t/>
            </a:r>
            <a:br>
              <a:rPr lang="en-IN" sz="4000" dirty="0">
                <a:solidFill>
                  <a:srgbClr val="0070C0"/>
                </a:solidFill>
              </a:rPr>
            </a:br>
            <a:r>
              <a:rPr lang="en-IN" sz="4000" dirty="0" smtClean="0">
                <a:solidFill>
                  <a:srgbClr val="0070C0"/>
                </a:solidFill>
              </a:rPr>
              <a:t/>
            </a:r>
            <a:br>
              <a:rPr lang="en-IN" sz="4000" dirty="0" smtClean="0">
                <a:solidFill>
                  <a:srgbClr val="0070C0"/>
                </a:solidFill>
              </a:rPr>
            </a:br>
            <a:r>
              <a:rPr lang="en-US" sz="4000" dirty="0" smtClean="0"/>
              <a:t>One </a:t>
            </a:r>
            <a:r>
              <a:rPr lang="en-US" sz="4000" dirty="0"/>
              <a:t>Roof Technology </a:t>
            </a:r>
            <a:r>
              <a:rPr lang="en-US" sz="4000" dirty="0" smtClean="0"/>
              <a:t>LLP</a:t>
            </a:r>
            <a:br>
              <a:rPr lang="en-US" sz="4000" dirty="0" smtClean="0"/>
            </a:br>
            <a:r>
              <a:rPr lang="en-US" sz="4000" dirty="0"/>
              <a:t>	</a:t>
            </a:r>
            <a:r>
              <a:rPr lang="en-US" sz="4000" dirty="0" smtClean="0"/>
              <a:t>				</a:t>
            </a:r>
            <a:endParaRPr lang="en-IN" sz="4000" dirty="0">
              <a:solidFill>
                <a:srgbClr val="0070C0"/>
              </a:solidFill>
            </a:endParaRPr>
          </a:p>
        </p:txBody>
      </p:sp>
      <p:sp>
        <p:nvSpPr>
          <p:cNvPr id="7" name="Content Placeholder 6"/>
          <p:cNvSpPr>
            <a:spLocks noGrp="1"/>
          </p:cNvSpPr>
          <p:nvPr>
            <p:ph idx="1"/>
          </p:nvPr>
        </p:nvSpPr>
        <p:spPr>
          <a:xfrm>
            <a:off x="4835610" y="2108201"/>
            <a:ext cx="6532605" cy="3760891"/>
          </a:xfrm>
        </p:spPr>
        <p:txBody>
          <a:bodyPr/>
          <a:lstStyle/>
          <a:p>
            <a:pPr>
              <a:lnSpc>
                <a:spcPct val="150000"/>
              </a:lnSpc>
            </a:pPr>
            <a:r>
              <a:rPr lang="en-IN" dirty="0" smtClean="0"/>
              <a:t>One Roof Technology LLP is leading tech house for corporates </a:t>
            </a:r>
          </a:p>
          <a:p>
            <a:pPr>
              <a:lnSpc>
                <a:spcPct val="150000"/>
              </a:lnSpc>
            </a:pPr>
            <a:r>
              <a:rPr lang="en-IN" dirty="0" smtClean="0"/>
              <a:t>Specialised in providing strategic and customized business </a:t>
            </a:r>
          </a:p>
          <a:p>
            <a:pPr>
              <a:lnSpc>
                <a:spcPct val="150000"/>
              </a:lnSpc>
            </a:pPr>
            <a:r>
              <a:rPr lang="en-IN" dirty="0" smtClean="0"/>
              <a:t>software solutions.</a:t>
            </a:r>
          </a:p>
          <a:p>
            <a:pPr>
              <a:lnSpc>
                <a:spcPct val="150000"/>
              </a:lnSpc>
            </a:pPr>
            <a:endParaRPr lang="en-IN" dirty="0"/>
          </a:p>
          <a:p>
            <a:pPr>
              <a:lnSpc>
                <a:spcPct val="150000"/>
              </a:lnSpc>
            </a:pPr>
            <a:r>
              <a:rPr lang="en-IN" dirty="0" smtClean="0"/>
              <a:t>Website: www.onerooftech.com</a:t>
            </a:r>
            <a:endParaRPr lang="en-IN" dirty="0"/>
          </a:p>
        </p:txBody>
      </p:sp>
      <p:pic>
        <p:nvPicPr>
          <p:cNvPr id="5" name="Picture 4" descr="A picture containing building, sitting, bench, side&#10;&#10;Description automatically generated">
            <a:extLst>
              <a:ext uri="{FF2B5EF4-FFF2-40B4-BE49-F238E27FC236}">
                <a16:creationId xmlns:a16="http://schemas.microsoft.com/office/drawing/2014/main" xmlns="" id="{282CF6DD-7FE8-4063-9551-1B7BBCE92A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1"/>
            <a:ext cx="4635315" cy="6857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9130" y="385118"/>
            <a:ext cx="1371600" cy="457200"/>
          </a:xfrm>
          <a:prstGeom prst="rect">
            <a:avLst/>
          </a:prstGeom>
        </p:spPr>
      </p:pic>
      <p:cxnSp>
        <p:nvCxnSpPr>
          <p:cNvPr id="6" name="Straight Connector 5"/>
          <p:cNvCxnSpPr/>
          <p:nvPr/>
        </p:nvCxnSpPr>
        <p:spPr>
          <a:xfrm flipV="1">
            <a:off x="5107459" y="1787611"/>
            <a:ext cx="6145427" cy="164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FC88D1-E486-70B4-4526-134CD23E83EF}"/>
              </a:ext>
            </a:extLst>
          </p:cNvPr>
          <p:cNvSpPr>
            <a:spLocks noGrp="1"/>
          </p:cNvSpPr>
          <p:nvPr>
            <p:ph type="title"/>
          </p:nvPr>
        </p:nvSpPr>
        <p:spPr>
          <a:xfrm>
            <a:off x="2501660" y="286603"/>
            <a:ext cx="8654020" cy="2922423"/>
          </a:xfrm>
        </p:spPr>
        <p:txBody>
          <a:bodyPr>
            <a:normAutofit/>
          </a:bodyPr>
          <a:lstStyle/>
          <a:p>
            <a:r>
              <a:rPr lang="en-IN" sz="8800" dirty="0"/>
              <a:t>Thank You !</a:t>
            </a:r>
          </a:p>
        </p:txBody>
      </p:sp>
    </p:spTree>
    <p:extLst>
      <p:ext uri="{BB962C8B-B14F-4D97-AF65-F5344CB8AC3E}">
        <p14:creationId xmlns:p14="http://schemas.microsoft.com/office/powerpoint/2010/main" val="378817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BA44E-BD94-4301-D372-E53D597A010D}"/>
              </a:ext>
            </a:extLst>
          </p:cNvPr>
          <p:cNvSpPr>
            <a:spLocks noGrp="1"/>
          </p:cNvSpPr>
          <p:nvPr>
            <p:ph type="title"/>
          </p:nvPr>
        </p:nvSpPr>
        <p:spPr/>
        <p:txBody>
          <a:bodyPr>
            <a:normAutofit/>
          </a:bodyPr>
          <a:lstStyle/>
          <a:p>
            <a:r>
              <a:rPr lang="en-US" sz="3200" dirty="0" smtClean="0"/>
              <a:t>About Project :</a:t>
            </a:r>
            <a:endParaRPr lang="en-IN" sz="3200" dirty="0"/>
          </a:p>
        </p:txBody>
      </p:sp>
      <p:sp>
        <p:nvSpPr>
          <p:cNvPr id="3" name="Content Placeholder 2">
            <a:extLst>
              <a:ext uri="{FF2B5EF4-FFF2-40B4-BE49-F238E27FC236}">
                <a16:creationId xmlns:a16="http://schemas.microsoft.com/office/drawing/2014/main" xmlns="" id="{8F151C09-6324-14A4-4364-BFD6F0A89F0A}"/>
              </a:ext>
            </a:extLst>
          </p:cNvPr>
          <p:cNvSpPr>
            <a:spLocks noGrp="1"/>
          </p:cNvSpPr>
          <p:nvPr>
            <p:ph idx="1"/>
          </p:nvPr>
        </p:nvSpPr>
        <p:spPr/>
        <p:txBody>
          <a:bodyPr/>
          <a:lstStyle/>
          <a:p>
            <a:r>
              <a:rPr lang="en-IN" dirty="0"/>
              <a:t>The Project is all about Recruit candidate who are interested to join our Organization.</a:t>
            </a:r>
          </a:p>
          <a:p>
            <a:r>
              <a:rPr lang="en-IN" dirty="0"/>
              <a:t>In this process candidate are able to apply via multiple ways such as –</a:t>
            </a:r>
          </a:p>
          <a:p>
            <a:pPr lvl="1"/>
            <a:r>
              <a:rPr lang="en-IN" dirty="0"/>
              <a:t>Via company website</a:t>
            </a:r>
          </a:p>
          <a:p>
            <a:pPr lvl="1"/>
            <a:r>
              <a:rPr lang="en-IN" dirty="0"/>
              <a:t>Via Reference </a:t>
            </a:r>
          </a:p>
          <a:p>
            <a:pPr lvl="1"/>
            <a:r>
              <a:rPr lang="en-IN" dirty="0"/>
              <a:t>Via Third </a:t>
            </a:r>
            <a:r>
              <a:rPr lang="en-IN" dirty="0" smtClean="0"/>
              <a:t>Party (LinkedIn or Nuakri.com)</a:t>
            </a:r>
          </a:p>
          <a:p>
            <a:pPr marL="201168" lvl="1" indent="0">
              <a:buNone/>
            </a:pPr>
            <a:endParaRPr lang="en-IN" dirty="0"/>
          </a:p>
          <a:p>
            <a:pPr marL="201168" lvl="1" indent="0">
              <a:buNone/>
            </a:pPr>
            <a:endParaRPr lang="en-IN" dirty="0"/>
          </a:p>
        </p:txBody>
      </p:sp>
    </p:spTree>
    <p:extLst>
      <p:ext uri="{BB962C8B-B14F-4D97-AF65-F5344CB8AC3E}">
        <p14:creationId xmlns:p14="http://schemas.microsoft.com/office/powerpoint/2010/main" val="321579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FD15B-357D-0A43-DC3B-58C7CE6EC22C}"/>
              </a:ext>
            </a:extLst>
          </p:cNvPr>
          <p:cNvSpPr>
            <a:spLocks noGrp="1"/>
          </p:cNvSpPr>
          <p:nvPr>
            <p:ph type="title"/>
          </p:nvPr>
        </p:nvSpPr>
        <p:spPr/>
        <p:txBody>
          <a:bodyPr/>
          <a:lstStyle/>
          <a:p>
            <a:r>
              <a:rPr lang="en-IN" dirty="0"/>
              <a:t>Hardware Requirements</a:t>
            </a:r>
          </a:p>
        </p:txBody>
      </p:sp>
      <p:sp>
        <p:nvSpPr>
          <p:cNvPr id="3" name="Content Placeholder 2">
            <a:extLst>
              <a:ext uri="{FF2B5EF4-FFF2-40B4-BE49-F238E27FC236}">
                <a16:creationId xmlns:a16="http://schemas.microsoft.com/office/drawing/2014/main" xmlns="" id="{AFC50CCB-16BF-720A-E3DD-6DE212C45FC7}"/>
              </a:ext>
            </a:extLst>
          </p:cNvPr>
          <p:cNvSpPr>
            <a:spLocks noGrp="1"/>
          </p:cNvSpPr>
          <p:nvPr>
            <p:ph idx="1"/>
          </p:nvPr>
        </p:nvSpPr>
        <p:spPr/>
        <p:txBody>
          <a:bodyPr/>
          <a:lstStyle/>
          <a:p>
            <a:pPr lvl="1"/>
            <a:endParaRPr lang="en-US" dirty="0"/>
          </a:p>
          <a:p>
            <a:pPr lvl="1"/>
            <a:r>
              <a:rPr lang="en-US" sz="2400" dirty="0"/>
              <a:t>M</a:t>
            </a:r>
            <a:r>
              <a:rPr lang="en-US" sz="2400" dirty="0" smtClean="0"/>
              <a:t>inimum </a:t>
            </a:r>
            <a:r>
              <a:rPr lang="en-US" sz="2400" dirty="0"/>
              <a:t>4GB </a:t>
            </a:r>
            <a:r>
              <a:rPr lang="en-US" sz="2400" dirty="0" smtClean="0"/>
              <a:t>RAM (6 GB Recommended)</a:t>
            </a:r>
            <a:endParaRPr lang="en-US" sz="2400" dirty="0"/>
          </a:p>
          <a:p>
            <a:pPr lvl="1"/>
            <a:r>
              <a:rPr lang="en-US" sz="2400" dirty="0"/>
              <a:t>Windows 10 operating system</a:t>
            </a:r>
          </a:p>
          <a:p>
            <a:pPr lvl="1"/>
            <a:r>
              <a:rPr lang="en-US" sz="2400" dirty="0"/>
              <a:t>32 GB Storage </a:t>
            </a:r>
            <a:r>
              <a:rPr lang="en-US" sz="2400" dirty="0" smtClean="0"/>
              <a:t>Memory</a:t>
            </a:r>
          </a:p>
          <a:p>
            <a:pPr lvl="1"/>
            <a:r>
              <a:rPr lang="en-US" sz="2400" dirty="0" smtClean="0"/>
              <a:t>Processor – Dual core or Above</a:t>
            </a:r>
            <a:endParaRPr lang="en-US" sz="2400" dirty="0"/>
          </a:p>
          <a:p>
            <a:pPr lvl="1"/>
            <a:endParaRPr lang="en-IN" dirty="0"/>
          </a:p>
        </p:txBody>
      </p:sp>
    </p:spTree>
    <p:extLst>
      <p:ext uri="{BB962C8B-B14F-4D97-AF65-F5344CB8AC3E}">
        <p14:creationId xmlns:p14="http://schemas.microsoft.com/office/powerpoint/2010/main" val="322676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F2BDE-4F87-4E35-9ED1-17AA8E57C60E}"/>
              </a:ext>
            </a:extLst>
          </p:cNvPr>
          <p:cNvSpPr>
            <a:spLocks noGrp="1"/>
          </p:cNvSpPr>
          <p:nvPr>
            <p:ph type="title"/>
          </p:nvPr>
        </p:nvSpPr>
        <p:spPr/>
        <p:txBody>
          <a:bodyPr/>
          <a:lstStyle/>
          <a:p>
            <a:r>
              <a:rPr lang="en-US" dirty="0"/>
              <a:t>Software Requirements:</a:t>
            </a:r>
            <a:endParaRPr lang="en-IN" dirty="0"/>
          </a:p>
        </p:txBody>
      </p:sp>
      <p:sp>
        <p:nvSpPr>
          <p:cNvPr id="3" name="Content Placeholder 2">
            <a:extLst>
              <a:ext uri="{FF2B5EF4-FFF2-40B4-BE49-F238E27FC236}">
                <a16:creationId xmlns:a16="http://schemas.microsoft.com/office/drawing/2014/main" xmlns="" id="{DE070C08-EFAA-8B6B-AC46-95FF5A5ACB5B}"/>
              </a:ext>
            </a:extLst>
          </p:cNvPr>
          <p:cNvSpPr>
            <a:spLocks noGrp="1"/>
          </p:cNvSpPr>
          <p:nvPr>
            <p:ph idx="1"/>
          </p:nvPr>
        </p:nvSpPr>
        <p:spPr/>
        <p:txBody>
          <a:bodyPr/>
          <a:lstStyle/>
          <a:p>
            <a:pPr lvl="1">
              <a:lnSpc>
                <a:spcPct val="150000"/>
              </a:lnSpc>
            </a:pPr>
            <a:r>
              <a:rPr lang="en-IN" sz="2800" dirty="0" smtClean="0"/>
              <a:t>Development Tool - Visual </a:t>
            </a:r>
            <a:r>
              <a:rPr lang="en-IN" sz="2800" dirty="0"/>
              <a:t>Studio </a:t>
            </a:r>
            <a:r>
              <a:rPr lang="en-IN" sz="2800" dirty="0"/>
              <a:t>2022/ VS </a:t>
            </a:r>
            <a:r>
              <a:rPr lang="en-IN" sz="2800" dirty="0" smtClean="0"/>
              <a:t>Code</a:t>
            </a:r>
            <a:endParaRPr lang="en-IN" sz="2800" dirty="0"/>
          </a:p>
          <a:p>
            <a:pPr lvl="1">
              <a:lnSpc>
                <a:spcPct val="150000"/>
              </a:lnSpc>
            </a:pPr>
            <a:r>
              <a:rPr lang="en-IN" sz="2800" dirty="0" smtClean="0"/>
              <a:t>Web Browser – </a:t>
            </a:r>
            <a:r>
              <a:rPr lang="en-IN" sz="2800" dirty="0" err="1" smtClean="0"/>
              <a:t>Mozzila</a:t>
            </a:r>
            <a:r>
              <a:rPr lang="en-IN" sz="2800" dirty="0" smtClean="0"/>
              <a:t> Firefox</a:t>
            </a:r>
            <a:r>
              <a:rPr lang="en-IN" sz="2800" dirty="0" smtClean="0"/>
              <a:t>, Google Chrome</a:t>
            </a:r>
            <a:endParaRPr lang="en-IN" sz="2800" dirty="0"/>
          </a:p>
          <a:p>
            <a:pPr lvl="1">
              <a:lnSpc>
                <a:spcPct val="150000"/>
              </a:lnSpc>
            </a:pPr>
            <a:r>
              <a:rPr lang="en-IN" sz="2800" dirty="0" smtClean="0"/>
              <a:t>Database - SQL </a:t>
            </a:r>
            <a:r>
              <a:rPr lang="en-IN" sz="2800" dirty="0"/>
              <a:t>Server Management Studio</a:t>
            </a:r>
          </a:p>
          <a:p>
            <a:pPr lvl="1">
              <a:lnSpc>
                <a:spcPct val="150000"/>
              </a:lnSpc>
            </a:pPr>
            <a:r>
              <a:rPr lang="en-IN" sz="2800" dirty="0" smtClean="0"/>
              <a:t>OS – Windows-XP/ Later</a:t>
            </a:r>
            <a:endParaRPr lang="en-IN" sz="2800" dirty="0"/>
          </a:p>
          <a:p>
            <a:pPr lvl="1"/>
            <a:endParaRPr lang="en-IN" dirty="0"/>
          </a:p>
        </p:txBody>
      </p:sp>
    </p:spTree>
    <p:extLst>
      <p:ext uri="{BB962C8B-B14F-4D97-AF65-F5344CB8AC3E}">
        <p14:creationId xmlns:p14="http://schemas.microsoft.com/office/powerpoint/2010/main" val="92108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A99635-5004-9496-FF3B-11CDE3FF484C}"/>
              </a:ext>
            </a:extLst>
          </p:cNvPr>
          <p:cNvSpPr>
            <a:spLocks noGrp="1"/>
          </p:cNvSpPr>
          <p:nvPr>
            <p:ph type="title"/>
          </p:nvPr>
        </p:nvSpPr>
        <p:spPr/>
        <p:txBody>
          <a:bodyPr/>
          <a:lstStyle/>
          <a:p>
            <a:r>
              <a:rPr lang="en-US" dirty="0"/>
              <a:t>Technology Used</a:t>
            </a:r>
            <a:endParaRPr lang="en-IN" dirty="0"/>
          </a:p>
        </p:txBody>
      </p:sp>
      <p:sp>
        <p:nvSpPr>
          <p:cNvPr id="3" name="Content Placeholder 2">
            <a:extLst>
              <a:ext uri="{FF2B5EF4-FFF2-40B4-BE49-F238E27FC236}">
                <a16:creationId xmlns:a16="http://schemas.microsoft.com/office/drawing/2014/main" xmlns="" id="{264855AA-4020-773D-5BF4-EA473D3F24A7}"/>
              </a:ext>
            </a:extLst>
          </p:cNvPr>
          <p:cNvSpPr>
            <a:spLocks noGrp="1"/>
          </p:cNvSpPr>
          <p:nvPr>
            <p:ph idx="1"/>
          </p:nvPr>
        </p:nvSpPr>
        <p:spPr/>
        <p:txBody>
          <a:bodyPr/>
          <a:lstStyle/>
          <a:p>
            <a:pPr lvl="1"/>
            <a:endParaRPr lang="en-IN" dirty="0"/>
          </a:p>
          <a:p>
            <a:pPr lvl="1"/>
            <a:r>
              <a:rPr lang="en-IN" sz="2400" dirty="0"/>
              <a:t>Frontend</a:t>
            </a:r>
          </a:p>
          <a:p>
            <a:pPr marL="201168" lvl="1" indent="0">
              <a:buNone/>
            </a:pPr>
            <a:r>
              <a:rPr lang="en-US" sz="2400" dirty="0"/>
              <a:t> 	HTML , CSS , AJAX , JQUERY, JavaScript, Bootstrap, JSON</a:t>
            </a:r>
            <a:endParaRPr lang="en-IN" sz="2400" dirty="0"/>
          </a:p>
          <a:p>
            <a:pPr lvl="1"/>
            <a:r>
              <a:rPr lang="en-IN" sz="2400" dirty="0"/>
              <a:t>Backend</a:t>
            </a:r>
          </a:p>
          <a:p>
            <a:pPr marL="201168" lvl="1" indent="0">
              <a:buNone/>
            </a:pPr>
            <a:r>
              <a:rPr lang="en-US" sz="2400" dirty="0"/>
              <a:t>	Asp.net , Web API , SQL, C#</a:t>
            </a:r>
          </a:p>
          <a:p>
            <a:pPr marL="201168" lvl="1" indent="0">
              <a:buNone/>
            </a:pPr>
            <a:endParaRPr lang="en-US" dirty="0"/>
          </a:p>
          <a:p>
            <a:pPr marL="201168" lvl="1" indent="0">
              <a:buNone/>
            </a:pPr>
            <a:endParaRPr lang="en-IN" dirty="0"/>
          </a:p>
        </p:txBody>
      </p:sp>
    </p:spTree>
    <p:extLst>
      <p:ext uri="{BB962C8B-B14F-4D97-AF65-F5344CB8AC3E}">
        <p14:creationId xmlns:p14="http://schemas.microsoft.com/office/powerpoint/2010/main" val="349438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16121"/>
          </a:xfrm>
        </p:spPr>
        <p:txBody>
          <a:bodyPr/>
          <a:lstStyle/>
          <a:p>
            <a:r>
              <a:rPr lang="en-IN" dirty="0" smtClean="0">
                <a:latin typeface="Times New Roman" panose="02020603050405020304" pitchFamily="18" charset="0"/>
                <a:cs typeface="Times New Roman" panose="02020603050405020304" pitchFamily="18" charset="0"/>
              </a:rPr>
              <a:t>			Objective &amp; Scope</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The purpose of e-recruitment is to make recruiting processes more efficient and less expensive. And, by using e-recruitment, HR managers can reach a larger pool of potential employees and speed up the hiring process.</a:t>
            </a:r>
          </a:p>
          <a:p>
            <a:pP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Also to save time of organization for organize separate scheduling and maintaining process physically as well as it saves the time of candidates of such as travelling time, finding location, waiting for appointment etc.</a:t>
            </a:r>
          </a:p>
          <a:p>
            <a:pP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Maintaining Data of candidates physically is difficult so via E-Recruitment the data maintenance are getting cheap and more secured.</a:t>
            </a:r>
          </a:p>
          <a:p>
            <a:endParaRPr lang="en-IN" dirty="0"/>
          </a:p>
        </p:txBody>
      </p:sp>
    </p:spTree>
    <p:extLst>
      <p:ext uri="{BB962C8B-B14F-4D97-AF65-F5344CB8AC3E}">
        <p14:creationId xmlns:p14="http://schemas.microsoft.com/office/powerpoint/2010/main" val="183659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90262"/>
          </a:xfrm>
        </p:spPr>
        <p:txBody>
          <a:bodyPr/>
          <a:lstStyle/>
          <a:p>
            <a:r>
              <a:rPr lang="en-IN" dirty="0" smtClean="0"/>
              <a:t>			Gantt Chart</a:t>
            </a:r>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319" y="1194485"/>
            <a:ext cx="10766854" cy="511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45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607BF-AD0A-2A2F-2BB5-719749066329}"/>
              </a:ext>
            </a:extLst>
          </p:cNvPr>
          <p:cNvSpPr>
            <a:spLocks noGrp="1"/>
          </p:cNvSpPr>
          <p:nvPr>
            <p:ph type="title"/>
          </p:nvPr>
        </p:nvSpPr>
        <p:spPr/>
        <p:txBody>
          <a:bodyPr/>
          <a:lstStyle/>
          <a:p>
            <a:r>
              <a:rPr lang="en-IN" dirty="0"/>
              <a:t>Project Modules	</a:t>
            </a:r>
          </a:p>
        </p:txBody>
      </p:sp>
      <p:sp>
        <p:nvSpPr>
          <p:cNvPr id="3" name="Content Placeholder 2">
            <a:extLst>
              <a:ext uri="{FF2B5EF4-FFF2-40B4-BE49-F238E27FC236}">
                <a16:creationId xmlns:a16="http://schemas.microsoft.com/office/drawing/2014/main" xmlns="" id="{4CCD4720-6603-6636-E9E7-711102F309D8}"/>
              </a:ext>
            </a:extLst>
          </p:cNvPr>
          <p:cNvSpPr>
            <a:spLocks noGrp="1"/>
          </p:cNvSpPr>
          <p:nvPr>
            <p:ph idx="1"/>
          </p:nvPr>
        </p:nvSpPr>
        <p:spPr/>
        <p:txBody>
          <a:bodyPr>
            <a:normAutofit/>
          </a:bodyPr>
          <a:lstStyle/>
          <a:p>
            <a:r>
              <a:rPr lang="en-IN" sz="2400" dirty="0" smtClean="0"/>
              <a:t>1. </a:t>
            </a:r>
            <a:r>
              <a:rPr lang="en-IN" sz="2400" dirty="0"/>
              <a:t>Sign Up Page</a:t>
            </a:r>
          </a:p>
          <a:p>
            <a:r>
              <a:rPr lang="en-IN" sz="2400" dirty="0"/>
              <a:t>2</a:t>
            </a:r>
            <a:r>
              <a:rPr lang="en-IN" sz="2400" dirty="0" smtClean="0"/>
              <a:t>. </a:t>
            </a:r>
            <a:r>
              <a:rPr lang="en-IN" sz="2400" dirty="0"/>
              <a:t>Login Page</a:t>
            </a:r>
          </a:p>
          <a:p>
            <a:r>
              <a:rPr lang="en-IN" sz="2400" dirty="0"/>
              <a:t>3</a:t>
            </a:r>
            <a:r>
              <a:rPr lang="en-IN" sz="2400" dirty="0" smtClean="0"/>
              <a:t>. Administrator </a:t>
            </a:r>
            <a:r>
              <a:rPr lang="en-IN" sz="2400" dirty="0"/>
              <a:t>Panel</a:t>
            </a:r>
          </a:p>
          <a:p>
            <a:r>
              <a:rPr lang="en-IN" sz="2400" dirty="0"/>
              <a:t>4</a:t>
            </a:r>
            <a:r>
              <a:rPr lang="en-IN" sz="2400" dirty="0" smtClean="0"/>
              <a:t>. </a:t>
            </a:r>
            <a:r>
              <a:rPr lang="en-IN" sz="2400" dirty="0"/>
              <a:t>Employee Profile Page</a:t>
            </a:r>
          </a:p>
          <a:p>
            <a:r>
              <a:rPr lang="en-IN" sz="2400" dirty="0"/>
              <a:t>5</a:t>
            </a:r>
            <a:r>
              <a:rPr lang="en-IN" sz="2400" dirty="0" smtClean="0"/>
              <a:t>. HR Panel</a:t>
            </a:r>
          </a:p>
          <a:p>
            <a:r>
              <a:rPr lang="en-IN" sz="2400" dirty="0" smtClean="0"/>
              <a:t>6.Meeting Schedule</a:t>
            </a:r>
          </a:p>
        </p:txBody>
      </p:sp>
    </p:spTree>
    <p:extLst>
      <p:ext uri="{BB962C8B-B14F-4D97-AF65-F5344CB8AC3E}">
        <p14:creationId xmlns:p14="http://schemas.microsoft.com/office/powerpoint/2010/main" val="78736174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{0CD28825-3799-469D-AB7B-DBE49BA1C5DC}tf56160789_win32</Template>
  <TotalTime>136</TotalTime>
  <Words>380</Words>
  <Application>Microsoft Office PowerPoint</Application>
  <PresentationFormat>Custom</PresentationFormat>
  <Paragraphs>68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1_RetrospectVTI</vt:lpstr>
      <vt:lpstr>Project Title :     Online Recruitment Process   (Web Application)</vt:lpstr>
      <vt:lpstr>        One Roof Technology LLP      </vt:lpstr>
      <vt:lpstr>About Project :</vt:lpstr>
      <vt:lpstr>Hardware Requirements</vt:lpstr>
      <vt:lpstr>Software Requirements:</vt:lpstr>
      <vt:lpstr>Technology Used</vt:lpstr>
      <vt:lpstr>   Objective &amp; Scope</vt:lpstr>
      <vt:lpstr>   Gantt Chart</vt:lpstr>
      <vt:lpstr>Project Modules </vt:lpstr>
      <vt:lpstr>Sign Up Module</vt:lpstr>
      <vt:lpstr>Login Module</vt:lpstr>
      <vt:lpstr>Administrator Panel </vt:lpstr>
      <vt:lpstr>Employee Panel</vt:lpstr>
      <vt:lpstr>HR Panel</vt:lpstr>
      <vt:lpstr>Meeting Scheduled</vt:lpstr>
      <vt:lpstr>Project Structure</vt:lpstr>
      <vt:lpstr>PowerPoint Presentation</vt:lpstr>
      <vt:lpstr>PowerPoint Presentation</vt:lpstr>
      <vt:lpstr>Conclusion</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   One Roof Technology LLP</dc:title>
  <dc:creator>jagdish</dc:creator>
  <cp:lastModifiedBy>jagdish gorle</cp:lastModifiedBy>
  <cp:revision>15</cp:revision>
  <dcterms:created xsi:type="dcterms:W3CDTF">2023-04-21T11:58:45Z</dcterms:created>
  <dcterms:modified xsi:type="dcterms:W3CDTF">2023-06-17T07:03:48Z</dcterms:modified>
</cp:coreProperties>
</file>